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  <p:sldMasterId id="2147483702" r:id="rId4"/>
    <p:sldMasterId id="2147483712" r:id="rId5"/>
    <p:sldMasterId id="2147483730" r:id="rId6"/>
    <p:sldMasterId id="2147483732" r:id="rId7"/>
    <p:sldMasterId id="2147483755" r:id="rId8"/>
    <p:sldMasterId id="2147483778" r:id="rId9"/>
    <p:sldMasterId id="2147483794" r:id="rId10"/>
    <p:sldMasterId id="2147483810" r:id="rId11"/>
    <p:sldMasterId id="2147483822" r:id="rId12"/>
    <p:sldMasterId id="2147483832" r:id="rId13"/>
  </p:sldMasterIdLst>
  <p:notesMasterIdLst>
    <p:notesMasterId r:id="rId32"/>
  </p:notesMasterIdLst>
  <p:sldIdLst>
    <p:sldId id="314" r:id="rId14"/>
    <p:sldId id="852" r:id="rId15"/>
    <p:sldId id="2147472951" r:id="rId16"/>
    <p:sldId id="4183" r:id="rId17"/>
    <p:sldId id="311" r:id="rId18"/>
    <p:sldId id="4192" r:id="rId19"/>
    <p:sldId id="4199" r:id="rId20"/>
    <p:sldId id="4193" r:id="rId21"/>
    <p:sldId id="303" r:id="rId22"/>
    <p:sldId id="4186" r:id="rId23"/>
    <p:sldId id="2141411790" r:id="rId24"/>
    <p:sldId id="2147472950" r:id="rId25"/>
    <p:sldId id="2147470101" r:id="rId26"/>
    <p:sldId id="2147470100" r:id="rId27"/>
    <p:sldId id="275" r:id="rId28"/>
    <p:sldId id="2147472952" r:id="rId29"/>
    <p:sldId id="2147198272" r:id="rId30"/>
    <p:sldId id="290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88336" autoAdjust="0"/>
  </p:normalViewPr>
  <p:slideViewPr>
    <p:cSldViewPr snapToGrid="0">
      <p:cViewPr varScale="1">
        <p:scale>
          <a:sx n="107" d="100"/>
          <a:sy n="107" d="100"/>
        </p:scale>
        <p:origin x="840" y="168"/>
      </p:cViewPr>
      <p:guideLst>
        <p:guide orient="horz" pos="2160"/>
        <p:guide pos="3840"/>
        <p:guide orient="horz" pos="232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CC8C7-7FE2-448D-8291-BE4D7557AC24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BC69C99-B9CD-4537-B8C0-890D9E8D607A}">
      <dgm:prSet custT="1"/>
      <dgm:spPr/>
      <dgm:t>
        <a:bodyPr anchor="ctr" anchorCtr="0"/>
        <a:lstStyle/>
        <a:p>
          <a:r>
            <a:rPr lang="el-GR" sz="1600" b="1" i="0" baseline="0" dirty="0">
              <a:latin typeface="Lato "/>
            </a:rPr>
            <a:t>Έλλειψη επαρκούς </a:t>
          </a:r>
          <a:r>
            <a:rPr lang="el-GR" sz="1600" b="1" i="0" baseline="0" dirty="0">
              <a:solidFill>
                <a:srgbClr val="FFFF00"/>
              </a:solidFill>
              <a:latin typeface="Lato "/>
            </a:rPr>
            <a:t>ενημέρωσης</a:t>
          </a:r>
          <a:r>
            <a:rPr lang="el-GR" sz="1600" b="1" i="0" baseline="0" dirty="0">
              <a:latin typeface="Lato "/>
            </a:rPr>
            <a:t> </a:t>
          </a:r>
          <a:endParaRPr lang="en-US" sz="1600" b="1" dirty="0">
            <a:latin typeface="Lato "/>
          </a:endParaRPr>
        </a:p>
      </dgm:t>
    </dgm:pt>
    <dgm:pt modelId="{8957D39E-4F6E-4C57-B323-9C51DEA53B2E}" type="parTrans" cxnId="{C4771FE4-8EE5-4E70-A0FF-CAE685FB9E7D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F3974FFA-DF00-4B71-B6A4-85C27D26AEF7}" type="sibTrans" cxnId="{C4771FE4-8EE5-4E70-A0FF-CAE685FB9E7D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C6611BBE-82A3-40B8-A767-8C70A541A3F9}">
      <dgm:prSet custT="1"/>
      <dgm:spPr/>
      <dgm:t>
        <a:bodyPr anchor="t" anchorCtr="0"/>
        <a:lstStyle/>
        <a:p>
          <a:pPr algn="ctr"/>
          <a:r>
            <a:rPr lang="el-GR" sz="1600" b="1" i="0" baseline="0" dirty="0">
              <a:solidFill>
                <a:srgbClr val="00FFFF"/>
              </a:solidFill>
              <a:latin typeface="Lato "/>
            </a:rPr>
            <a:t>Εμπόδια</a:t>
          </a:r>
          <a:r>
            <a:rPr lang="el-GR" sz="1600" b="1" i="0" baseline="0" dirty="0">
              <a:latin typeface="Lato "/>
            </a:rPr>
            <a:t> στην κατάλληλη φροντίδα και στις υπηρεσίες υγείας, εξαιτίας της </a:t>
          </a:r>
          <a:r>
            <a:rPr lang="el-GR" sz="1600" b="1" i="0" baseline="0" dirty="0">
              <a:solidFill>
                <a:srgbClr val="FFFF00"/>
              </a:solidFill>
              <a:latin typeface="Lato "/>
            </a:rPr>
            <a:t>γεωγραφικής πολυδιάσπασης</a:t>
          </a:r>
          <a:endParaRPr lang="en-US" sz="1600" b="1" dirty="0">
            <a:solidFill>
              <a:srgbClr val="FFFF00"/>
            </a:solidFill>
            <a:latin typeface="Lato "/>
          </a:endParaRPr>
        </a:p>
      </dgm:t>
    </dgm:pt>
    <dgm:pt modelId="{779E964B-0F7C-4D7D-9603-11357BD9CCDE}" type="parTrans" cxnId="{6A4DE462-DA1B-4DB0-A680-F1086AEA29A7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83DA4B47-07DF-413B-8A91-861D226D83FB}" type="sibTrans" cxnId="{6A4DE462-DA1B-4DB0-A680-F1086AEA29A7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3DCE0427-7980-4399-80ED-DBEFFA7C9956}">
      <dgm:prSet custT="1"/>
      <dgm:spPr/>
      <dgm:t>
        <a:bodyPr anchor="ctr" anchorCtr="0"/>
        <a:lstStyle/>
        <a:p>
          <a:pPr algn="ctr"/>
          <a:r>
            <a:rPr lang="el-GR" sz="1600" b="1" i="0" baseline="0" dirty="0">
              <a:latin typeface="Lato "/>
            </a:rPr>
            <a:t>Δυσκολίες πρόσβασης σε διαγνωστικές </a:t>
          </a:r>
          <a:r>
            <a:rPr lang="el-GR" sz="1600" b="1" i="0" baseline="0" dirty="0">
              <a:solidFill>
                <a:srgbClr val="FFFF00"/>
              </a:solidFill>
              <a:latin typeface="Lato "/>
            </a:rPr>
            <a:t>εξετάσεις</a:t>
          </a:r>
          <a:r>
            <a:rPr lang="el-GR" sz="1600" b="1" i="0" baseline="0" dirty="0">
              <a:latin typeface="Lato "/>
            </a:rPr>
            <a:t> και υπηρεσίες </a:t>
          </a:r>
          <a:r>
            <a:rPr lang="el-GR" sz="1600" b="1" i="0" baseline="0" dirty="0">
              <a:solidFill>
                <a:srgbClr val="FFC000"/>
              </a:solidFill>
              <a:latin typeface="Lato "/>
            </a:rPr>
            <a:t>αποκατάστασης</a:t>
          </a:r>
          <a:r>
            <a:rPr lang="el-GR" sz="1600" b="1" i="0" baseline="0" dirty="0">
              <a:latin typeface="Lato "/>
            </a:rPr>
            <a:t> </a:t>
          </a:r>
          <a:endParaRPr lang="en-US" sz="1600" b="1" dirty="0">
            <a:latin typeface="Lato "/>
          </a:endParaRPr>
        </a:p>
      </dgm:t>
    </dgm:pt>
    <dgm:pt modelId="{1EB48723-3A3B-45A4-B075-0FE02AF71935}" type="parTrans" cxnId="{5095D17B-9383-4DAC-A77E-608A5008FF5E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DBD50A50-A7DD-4C65-9276-49BF7F3DDF26}" type="sibTrans" cxnId="{5095D17B-9383-4DAC-A77E-608A5008FF5E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207D8FA1-BF5B-4690-AB7F-018D21ACBADC}">
      <dgm:prSet custT="1"/>
      <dgm:spPr/>
      <dgm:t>
        <a:bodyPr anchor="ctr" anchorCtr="0"/>
        <a:lstStyle/>
        <a:p>
          <a:r>
            <a:rPr lang="el-GR" sz="1600" b="1" i="0" baseline="0" dirty="0">
              <a:solidFill>
                <a:srgbClr val="FFFF00"/>
              </a:solidFill>
              <a:latin typeface="Lato "/>
            </a:rPr>
            <a:t>Οικονομικά</a:t>
          </a:r>
          <a:r>
            <a:rPr lang="el-GR" sz="1600" b="1" i="0" baseline="0" dirty="0">
              <a:latin typeface="Lato "/>
            </a:rPr>
            <a:t> και φυσικά </a:t>
          </a:r>
          <a:r>
            <a:rPr lang="el-GR" sz="1600" b="1" i="0" baseline="0" dirty="0">
              <a:solidFill>
                <a:srgbClr val="FFC000"/>
              </a:solidFill>
              <a:latin typeface="Lato "/>
            </a:rPr>
            <a:t>γεωγραφικά</a:t>
          </a:r>
          <a:r>
            <a:rPr lang="el-GR" sz="1600" b="1" i="0" baseline="0" dirty="0">
              <a:latin typeface="Lato "/>
            </a:rPr>
            <a:t> εμπόδια</a:t>
          </a:r>
          <a:endParaRPr lang="en-US" sz="1600" b="1" dirty="0">
            <a:latin typeface="Lato "/>
          </a:endParaRPr>
        </a:p>
      </dgm:t>
    </dgm:pt>
    <dgm:pt modelId="{CBFCA339-76FC-4EC7-ADF6-B80E6F52EE2D}" type="parTrans" cxnId="{F2EAE458-E577-451B-8961-99658E074AEA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C041C0AF-3E4B-42FB-960F-25D626FD5C30}" type="sibTrans" cxnId="{F2EAE458-E577-451B-8961-99658E074AEA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328940C4-DCF2-4DDD-B165-F061CAFA7849}">
      <dgm:prSet custT="1"/>
      <dgm:spPr/>
      <dgm:t>
        <a:bodyPr anchor="ctr" anchorCtr="0"/>
        <a:lstStyle/>
        <a:p>
          <a:r>
            <a:rPr lang="el-GR" sz="1600" b="1" kern="1200" dirty="0">
              <a:solidFill>
                <a:srgbClr val="FFFFFF"/>
              </a:solidFill>
              <a:latin typeface="Lato "/>
              <a:ea typeface="+mn-ea"/>
              <a:cs typeface="+mn-cs"/>
            </a:rPr>
            <a:t>Απώλεια παραγωγικότητας και υψηλές </a:t>
          </a:r>
          <a:r>
            <a:rPr lang="el-GR" sz="1600" b="1" kern="1200" dirty="0">
              <a:solidFill>
                <a:srgbClr val="FFFF00"/>
              </a:solidFill>
              <a:latin typeface="Lato "/>
              <a:ea typeface="+mn-ea"/>
              <a:cs typeface="+mn-cs"/>
            </a:rPr>
            <a:t>ιδιωτικές πληρωμές</a:t>
          </a:r>
          <a:endParaRPr lang="en-US" sz="1600" b="1" kern="1200" dirty="0">
            <a:solidFill>
              <a:srgbClr val="FFFF00"/>
            </a:solidFill>
            <a:latin typeface="Lato "/>
            <a:ea typeface="+mn-ea"/>
            <a:cs typeface="+mn-cs"/>
          </a:endParaRPr>
        </a:p>
      </dgm:t>
    </dgm:pt>
    <dgm:pt modelId="{1CDCF8EB-1A31-49F7-8D46-5A6FC00CE682}" type="parTrans" cxnId="{0D503028-6A72-42B6-96CB-6AD02346F797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37E55E4A-5EA0-434B-B555-E48A616B9069}" type="sibTrans" cxnId="{0D503028-6A72-42B6-96CB-6AD02346F797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769CBB4E-E775-468B-8A6C-5893DC556F95}">
      <dgm:prSet custT="1"/>
      <dgm:spPr/>
      <dgm:t>
        <a:bodyPr anchor="ctr" anchorCtr="0"/>
        <a:lstStyle/>
        <a:p>
          <a:pPr algn="ctr"/>
          <a:r>
            <a:rPr lang="el-GR" sz="1600" b="1" dirty="0">
              <a:solidFill>
                <a:srgbClr val="00FFFF"/>
              </a:solidFill>
              <a:latin typeface="Lato "/>
            </a:rPr>
            <a:t>Ελλείψεις</a:t>
          </a:r>
          <a:r>
            <a:rPr lang="el-GR" sz="1600" b="1" dirty="0">
              <a:latin typeface="Lato "/>
            </a:rPr>
            <a:t> σε βασικές ειδικότητες και κυρίως συμβεβλημένων με τον ΕΟΠΥΥ </a:t>
          </a:r>
          <a:r>
            <a:rPr lang="el-GR" sz="1600" b="1" dirty="0">
              <a:solidFill>
                <a:srgbClr val="FFFF00"/>
              </a:solidFill>
              <a:latin typeface="Lato "/>
            </a:rPr>
            <a:t>Νευρολόγων </a:t>
          </a:r>
          <a:endParaRPr lang="en-US" sz="1600" b="1" dirty="0">
            <a:solidFill>
              <a:srgbClr val="FFFF00"/>
            </a:solidFill>
            <a:latin typeface="Lato "/>
          </a:endParaRPr>
        </a:p>
      </dgm:t>
    </dgm:pt>
    <dgm:pt modelId="{79F31ECB-39EA-48EF-AB6E-28090C84157F}" type="parTrans" cxnId="{146439B9-3A69-4214-AD94-0E230B96771A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8C5DCEF9-0606-48B6-9B89-9D8849A767FD}" type="sibTrans" cxnId="{146439B9-3A69-4214-AD94-0E230B96771A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E36A8658-DDC6-40A6-87D7-1AB46388F368}">
      <dgm:prSet custT="1"/>
      <dgm:spPr/>
      <dgm:t>
        <a:bodyPr anchor="ctr" anchorCtr="0"/>
        <a:lstStyle/>
        <a:p>
          <a:pPr algn="ctr"/>
          <a:r>
            <a:rPr lang="el-GR" sz="1600" b="1" dirty="0">
              <a:latin typeface="Lato "/>
            </a:rPr>
            <a:t>Δυσκολίες στην </a:t>
          </a:r>
          <a:r>
            <a:rPr lang="el-GR" sz="1600" b="1" dirty="0">
              <a:solidFill>
                <a:srgbClr val="FFFF00"/>
              </a:solidFill>
              <a:latin typeface="Lato "/>
            </a:rPr>
            <a:t>έγκαιρη διάγνωση</a:t>
          </a:r>
          <a:r>
            <a:rPr lang="el-GR" sz="1600" b="1" dirty="0">
              <a:latin typeface="Lato "/>
            </a:rPr>
            <a:t> της νόσου, εξαιτίας της έλλειψης γνώσεων των γιατρών πρώτης επαφής</a:t>
          </a:r>
          <a:endParaRPr lang="en-US" sz="1600" b="1" dirty="0">
            <a:latin typeface="Lato "/>
          </a:endParaRPr>
        </a:p>
      </dgm:t>
    </dgm:pt>
    <dgm:pt modelId="{78A98084-C4F6-4BE3-A407-960997EE2F71}" type="parTrans" cxnId="{A59F6753-8510-4BE6-B356-39B01B1A0C41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8F334230-739B-46FC-9F7D-93CD2E3DD56F}" type="sibTrans" cxnId="{A59F6753-8510-4BE6-B356-39B01B1A0C41}">
      <dgm:prSet/>
      <dgm:spPr/>
      <dgm:t>
        <a:bodyPr/>
        <a:lstStyle/>
        <a:p>
          <a:endParaRPr lang="en-US" sz="1600" b="1">
            <a:latin typeface="Lato "/>
          </a:endParaRPr>
        </a:p>
      </dgm:t>
    </dgm:pt>
    <dgm:pt modelId="{235547E1-D493-4253-AF24-30E01B7A1DE2}" type="pres">
      <dgm:prSet presAssocID="{936CC8C7-7FE2-448D-8291-BE4D7557AC24}" presName="diagram" presStyleCnt="0">
        <dgm:presLayoutVars>
          <dgm:dir/>
          <dgm:resizeHandles val="exact"/>
        </dgm:presLayoutVars>
      </dgm:prSet>
      <dgm:spPr/>
    </dgm:pt>
    <dgm:pt modelId="{0932E429-AEB1-4628-8148-0F47CB60C050}" type="pres">
      <dgm:prSet presAssocID="{EBC69C99-B9CD-4537-B8C0-890D9E8D607A}" presName="node" presStyleLbl="node1" presStyleIdx="0" presStyleCnt="7">
        <dgm:presLayoutVars>
          <dgm:bulletEnabled val="1"/>
        </dgm:presLayoutVars>
      </dgm:prSet>
      <dgm:spPr/>
    </dgm:pt>
    <dgm:pt modelId="{FA3FE92C-E503-4A29-BBF3-625C7945FFB5}" type="pres">
      <dgm:prSet presAssocID="{F3974FFA-DF00-4B71-B6A4-85C27D26AEF7}" presName="sibTrans" presStyleCnt="0"/>
      <dgm:spPr/>
    </dgm:pt>
    <dgm:pt modelId="{61074465-94D0-4A7F-8B4E-C19BA337AF9B}" type="pres">
      <dgm:prSet presAssocID="{E36A8658-DDC6-40A6-87D7-1AB46388F368}" presName="node" presStyleLbl="node1" presStyleIdx="1" presStyleCnt="7">
        <dgm:presLayoutVars>
          <dgm:bulletEnabled val="1"/>
        </dgm:presLayoutVars>
      </dgm:prSet>
      <dgm:spPr/>
    </dgm:pt>
    <dgm:pt modelId="{2830CEAF-4E00-4F10-AC40-BA2F8CC167AE}" type="pres">
      <dgm:prSet presAssocID="{8F334230-739B-46FC-9F7D-93CD2E3DD56F}" presName="sibTrans" presStyleCnt="0"/>
      <dgm:spPr/>
    </dgm:pt>
    <dgm:pt modelId="{2215649D-BECD-4842-90DB-279979DC500B}" type="pres">
      <dgm:prSet presAssocID="{769CBB4E-E775-468B-8A6C-5893DC556F95}" presName="node" presStyleLbl="node1" presStyleIdx="2" presStyleCnt="7">
        <dgm:presLayoutVars>
          <dgm:bulletEnabled val="1"/>
        </dgm:presLayoutVars>
      </dgm:prSet>
      <dgm:spPr/>
    </dgm:pt>
    <dgm:pt modelId="{26961826-E339-48AA-A348-D7DDE30D8905}" type="pres">
      <dgm:prSet presAssocID="{8C5DCEF9-0606-48B6-9B89-9D8849A767FD}" presName="sibTrans" presStyleCnt="0"/>
      <dgm:spPr/>
    </dgm:pt>
    <dgm:pt modelId="{9CD1C0A3-2CC4-4A18-8DBC-AE79C29900CB}" type="pres">
      <dgm:prSet presAssocID="{C6611BBE-82A3-40B8-A767-8C70A541A3F9}" presName="node" presStyleLbl="node1" presStyleIdx="3" presStyleCnt="7">
        <dgm:presLayoutVars>
          <dgm:bulletEnabled val="1"/>
        </dgm:presLayoutVars>
      </dgm:prSet>
      <dgm:spPr/>
    </dgm:pt>
    <dgm:pt modelId="{5F03F07F-E8E4-4D29-8305-6290E8564206}" type="pres">
      <dgm:prSet presAssocID="{83DA4B47-07DF-413B-8A91-861D226D83FB}" presName="sibTrans" presStyleCnt="0"/>
      <dgm:spPr/>
    </dgm:pt>
    <dgm:pt modelId="{A3FC9C2F-3CB2-40FE-89A0-26BBF585EF7B}" type="pres">
      <dgm:prSet presAssocID="{3DCE0427-7980-4399-80ED-DBEFFA7C9956}" presName="node" presStyleLbl="node1" presStyleIdx="4" presStyleCnt="7">
        <dgm:presLayoutVars>
          <dgm:bulletEnabled val="1"/>
        </dgm:presLayoutVars>
      </dgm:prSet>
      <dgm:spPr/>
    </dgm:pt>
    <dgm:pt modelId="{8AB29C3A-FBC5-4D94-BD0D-C0DD58F8B473}" type="pres">
      <dgm:prSet presAssocID="{DBD50A50-A7DD-4C65-9276-49BF7F3DDF26}" presName="sibTrans" presStyleCnt="0"/>
      <dgm:spPr/>
    </dgm:pt>
    <dgm:pt modelId="{3622E4AA-A994-4AA9-B5CF-837BE2BAC6FC}" type="pres">
      <dgm:prSet presAssocID="{207D8FA1-BF5B-4690-AB7F-018D21ACBADC}" presName="node" presStyleLbl="node1" presStyleIdx="5" presStyleCnt="7">
        <dgm:presLayoutVars>
          <dgm:bulletEnabled val="1"/>
        </dgm:presLayoutVars>
      </dgm:prSet>
      <dgm:spPr/>
    </dgm:pt>
    <dgm:pt modelId="{D2C5F627-FEFB-402A-8781-285FB33C3702}" type="pres">
      <dgm:prSet presAssocID="{C041C0AF-3E4B-42FB-960F-25D626FD5C30}" presName="sibTrans" presStyleCnt="0"/>
      <dgm:spPr/>
    </dgm:pt>
    <dgm:pt modelId="{BC944270-BE29-4244-A87A-EFC5F31257EA}" type="pres">
      <dgm:prSet presAssocID="{328940C4-DCF2-4DDD-B165-F061CAFA7849}" presName="node" presStyleLbl="node1" presStyleIdx="6" presStyleCnt="7">
        <dgm:presLayoutVars>
          <dgm:bulletEnabled val="1"/>
        </dgm:presLayoutVars>
      </dgm:prSet>
      <dgm:spPr/>
    </dgm:pt>
  </dgm:ptLst>
  <dgm:cxnLst>
    <dgm:cxn modelId="{D2281905-4022-4C8C-9A45-9E7DD14EB2F5}" type="presOf" srcId="{EBC69C99-B9CD-4537-B8C0-890D9E8D607A}" destId="{0932E429-AEB1-4628-8148-0F47CB60C050}" srcOrd="0" destOrd="0" presId="urn:microsoft.com/office/officeart/2005/8/layout/default#1"/>
    <dgm:cxn modelId="{7612B114-56B3-4045-80FD-F56B318A446C}" type="presOf" srcId="{328940C4-DCF2-4DDD-B165-F061CAFA7849}" destId="{BC944270-BE29-4244-A87A-EFC5F31257EA}" srcOrd="0" destOrd="0" presId="urn:microsoft.com/office/officeart/2005/8/layout/default#1"/>
    <dgm:cxn modelId="{B1976418-17FE-494E-B96A-023C4593BA33}" type="presOf" srcId="{E36A8658-DDC6-40A6-87D7-1AB46388F368}" destId="{61074465-94D0-4A7F-8B4E-C19BA337AF9B}" srcOrd="0" destOrd="0" presId="urn:microsoft.com/office/officeart/2005/8/layout/default#1"/>
    <dgm:cxn modelId="{2A401924-5A33-403F-BAFE-9B4C03D85A7A}" type="presOf" srcId="{207D8FA1-BF5B-4690-AB7F-018D21ACBADC}" destId="{3622E4AA-A994-4AA9-B5CF-837BE2BAC6FC}" srcOrd="0" destOrd="0" presId="urn:microsoft.com/office/officeart/2005/8/layout/default#1"/>
    <dgm:cxn modelId="{36FC3824-B122-4AB7-A70F-8E569EC36592}" type="presOf" srcId="{936CC8C7-7FE2-448D-8291-BE4D7557AC24}" destId="{235547E1-D493-4253-AF24-30E01B7A1DE2}" srcOrd="0" destOrd="0" presId="urn:microsoft.com/office/officeart/2005/8/layout/default#1"/>
    <dgm:cxn modelId="{0D503028-6A72-42B6-96CB-6AD02346F797}" srcId="{936CC8C7-7FE2-448D-8291-BE4D7557AC24}" destId="{328940C4-DCF2-4DDD-B165-F061CAFA7849}" srcOrd="6" destOrd="0" parTransId="{1CDCF8EB-1A31-49F7-8D46-5A6FC00CE682}" sibTransId="{37E55E4A-5EA0-434B-B555-E48A616B9069}"/>
    <dgm:cxn modelId="{9DB5A343-0BE6-4742-AEBE-7FB271352FDC}" type="presOf" srcId="{C6611BBE-82A3-40B8-A767-8C70A541A3F9}" destId="{9CD1C0A3-2CC4-4A18-8DBC-AE79C29900CB}" srcOrd="0" destOrd="0" presId="urn:microsoft.com/office/officeart/2005/8/layout/default#1"/>
    <dgm:cxn modelId="{A59F6753-8510-4BE6-B356-39B01B1A0C41}" srcId="{936CC8C7-7FE2-448D-8291-BE4D7557AC24}" destId="{E36A8658-DDC6-40A6-87D7-1AB46388F368}" srcOrd="1" destOrd="0" parTransId="{78A98084-C4F6-4BE3-A407-960997EE2F71}" sibTransId="{8F334230-739B-46FC-9F7D-93CD2E3DD56F}"/>
    <dgm:cxn modelId="{F2EAE458-E577-451B-8961-99658E074AEA}" srcId="{936CC8C7-7FE2-448D-8291-BE4D7557AC24}" destId="{207D8FA1-BF5B-4690-AB7F-018D21ACBADC}" srcOrd="5" destOrd="0" parTransId="{CBFCA339-76FC-4EC7-ADF6-B80E6F52EE2D}" sibTransId="{C041C0AF-3E4B-42FB-960F-25D626FD5C30}"/>
    <dgm:cxn modelId="{6A4DE462-DA1B-4DB0-A680-F1086AEA29A7}" srcId="{936CC8C7-7FE2-448D-8291-BE4D7557AC24}" destId="{C6611BBE-82A3-40B8-A767-8C70A541A3F9}" srcOrd="3" destOrd="0" parTransId="{779E964B-0F7C-4D7D-9603-11357BD9CCDE}" sibTransId="{83DA4B47-07DF-413B-8A91-861D226D83FB}"/>
    <dgm:cxn modelId="{5095D17B-9383-4DAC-A77E-608A5008FF5E}" srcId="{936CC8C7-7FE2-448D-8291-BE4D7557AC24}" destId="{3DCE0427-7980-4399-80ED-DBEFFA7C9956}" srcOrd="4" destOrd="0" parTransId="{1EB48723-3A3B-45A4-B075-0FE02AF71935}" sibTransId="{DBD50A50-A7DD-4C65-9276-49BF7F3DDF26}"/>
    <dgm:cxn modelId="{1141EE88-7D92-4E3C-A645-FA7DC9D31E3F}" type="presOf" srcId="{3DCE0427-7980-4399-80ED-DBEFFA7C9956}" destId="{A3FC9C2F-3CB2-40FE-89A0-26BBF585EF7B}" srcOrd="0" destOrd="0" presId="urn:microsoft.com/office/officeart/2005/8/layout/default#1"/>
    <dgm:cxn modelId="{146439B9-3A69-4214-AD94-0E230B96771A}" srcId="{936CC8C7-7FE2-448D-8291-BE4D7557AC24}" destId="{769CBB4E-E775-468B-8A6C-5893DC556F95}" srcOrd="2" destOrd="0" parTransId="{79F31ECB-39EA-48EF-AB6E-28090C84157F}" sibTransId="{8C5DCEF9-0606-48B6-9B89-9D8849A767FD}"/>
    <dgm:cxn modelId="{C4771FE4-8EE5-4E70-A0FF-CAE685FB9E7D}" srcId="{936CC8C7-7FE2-448D-8291-BE4D7557AC24}" destId="{EBC69C99-B9CD-4537-B8C0-890D9E8D607A}" srcOrd="0" destOrd="0" parTransId="{8957D39E-4F6E-4C57-B323-9C51DEA53B2E}" sibTransId="{F3974FFA-DF00-4B71-B6A4-85C27D26AEF7}"/>
    <dgm:cxn modelId="{3AA3EAE4-9099-41DD-BE6A-2AB9F952D36B}" type="presOf" srcId="{769CBB4E-E775-468B-8A6C-5893DC556F95}" destId="{2215649D-BECD-4842-90DB-279979DC500B}" srcOrd="0" destOrd="0" presId="urn:microsoft.com/office/officeart/2005/8/layout/default#1"/>
    <dgm:cxn modelId="{ED28DBEA-5F2B-42E9-82AE-93EB7F19E820}" type="presParOf" srcId="{235547E1-D493-4253-AF24-30E01B7A1DE2}" destId="{0932E429-AEB1-4628-8148-0F47CB60C050}" srcOrd="0" destOrd="0" presId="urn:microsoft.com/office/officeart/2005/8/layout/default#1"/>
    <dgm:cxn modelId="{43E0D124-D6E5-4C8B-8CA3-509DF17556A7}" type="presParOf" srcId="{235547E1-D493-4253-AF24-30E01B7A1DE2}" destId="{FA3FE92C-E503-4A29-BBF3-625C7945FFB5}" srcOrd="1" destOrd="0" presId="urn:microsoft.com/office/officeart/2005/8/layout/default#1"/>
    <dgm:cxn modelId="{C4B7F4BB-9C0D-48EB-AE15-92638B1EE5B0}" type="presParOf" srcId="{235547E1-D493-4253-AF24-30E01B7A1DE2}" destId="{61074465-94D0-4A7F-8B4E-C19BA337AF9B}" srcOrd="2" destOrd="0" presId="urn:microsoft.com/office/officeart/2005/8/layout/default#1"/>
    <dgm:cxn modelId="{A4DEE0E3-0CAC-414B-ACD3-377A35B8A632}" type="presParOf" srcId="{235547E1-D493-4253-AF24-30E01B7A1DE2}" destId="{2830CEAF-4E00-4F10-AC40-BA2F8CC167AE}" srcOrd="3" destOrd="0" presId="urn:microsoft.com/office/officeart/2005/8/layout/default#1"/>
    <dgm:cxn modelId="{DEE566F0-A387-4604-924D-4160FFB99365}" type="presParOf" srcId="{235547E1-D493-4253-AF24-30E01B7A1DE2}" destId="{2215649D-BECD-4842-90DB-279979DC500B}" srcOrd="4" destOrd="0" presId="urn:microsoft.com/office/officeart/2005/8/layout/default#1"/>
    <dgm:cxn modelId="{F65B4CC2-D62D-48ED-851D-43ADEB3E36FD}" type="presParOf" srcId="{235547E1-D493-4253-AF24-30E01B7A1DE2}" destId="{26961826-E339-48AA-A348-D7DDE30D8905}" srcOrd="5" destOrd="0" presId="urn:microsoft.com/office/officeart/2005/8/layout/default#1"/>
    <dgm:cxn modelId="{080EDA5E-4F5F-411C-B458-05A90ABE9CB9}" type="presParOf" srcId="{235547E1-D493-4253-AF24-30E01B7A1DE2}" destId="{9CD1C0A3-2CC4-4A18-8DBC-AE79C29900CB}" srcOrd="6" destOrd="0" presId="urn:microsoft.com/office/officeart/2005/8/layout/default#1"/>
    <dgm:cxn modelId="{757A14C6-71CF-420C-8BE7-61FFBEE1B318}" type="presParOf" srcId="{235547E1-D493-4253-AF24-30E01B7A1DE2}" destId="{5F03F07F-E8E4-4D29-8305-6290E8564206}" srcOrd="7" destOrd="0" presId="urn:microsoft.com/office/officeart/2005/8/layout/default#1"/>
    <dgm:cxn modelId="{447FD6C7-0556-4F83-9706-22B460573C7A}" type="presParOf" srcId="{235547E1-D493-4253-AF24-30E01B7A1DE2}" destId="{A3FC9C2F-3CB2-40FE-89A0-26BBF585EF7B}" srcOrd="8" destOrd="0" presId="urn:microsoft.com/office/officeart/2005/8/layout/default#1"/>
    <dgm:cxn modelId="{8BFC8605-7D6A-44CE-A0CE-1004EBD51AEB}" type="presParOf" srcId="{235547E1-D493-4253-AF24-30E01B7A1DE2}" destId="{8AB29C3A-FBC5-4D94-BD0D-C0DD58F8B473}" srcOrd="9" destOrd="0" presId="urn:microsoft.com/office/officeart/2005/8/layout/default#1"/>
    <dgm:cxn modelId="{C0D6B4F3-86FC-4B37-9067-D787EEDA054F}" type="presParOf" srcId="{235547E1-D493-4253-AF24-30E01B7A1DE2}" destId="{3622E4AA-A994-4AA9-B5CF-837BE2BAC6FC}" srcOrd="10" destOrd="0" presId="urn:microsoft.com/office/officeart/2005/8/layout/default#1"/>
    <dgm:cxn modelId="{6EDFAA60-205B-43E2-8DF5-0697A914B355}" type="presParOf" srcId="{235547E1-D493-4253-AF24-30E01B7A1DE2}" destId="{D2C5F627-FEFB-402A-8781-285FB33C3702}" srcOrd="11" destOrd="0" presId="urn:microsoft.com/office/officeart/2005/8/layout/default#1"/>
    <dgm:cxn modelId="{AA306E1D-1AA5-4B45-B1DA-38095AFA4AB5}" type="presParOf" srcId="{235547E1-D493-4253-AF24-30E01B7A1DE2}" destId="{BC944270-BE29-4244-A87A-EFC5F31257E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7B842-E5E0-4895-BBAF-B29C2BFD1D61}" type="doc">
      <dgm:prSet loTypeId="urn:microsoft.com/office/officeart/2005/8/layout/cycle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6D8148-6F88-4529-9D61-5D25CBCD1554}">
      <dgm:prSet phldrT="[Text]" custT="1"/>
      <dgm:spPr>
        <a:xfrm>
          <a:off x="3142008" y="95619"/>
          <a:ext cx="1884129" cy="1884129"/>
        </a:xfrm>
        <a:prstGeom prst="pieWedge">
          <a:avLst/>
        </a:prstGeom>
        <a:gradFill rotWithShape="0">
          <a:gsLst>
            <a:gs pos="0">
              <a:srgbClr val="A05EB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A05EB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l-GR" sz="11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Οικογενειακοί γιατροί</a:t>
          </a:r>
          <a:endParaRPr lang="en-US" sz="11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7DD40D2-C56C-45F9-8E25-DFD15BA5F5BC}" type="parTrans" cxnId="{E7F224E3-7297-4A2A-A5F6-B0E1A8696785}">
      <dgm:prSet/>
      <dgm:spPr/>
      <dgm:t>
        <a:bodyPr/>
        <a:lstStyle/>
        <a:p>
          <a:endParaRPr lang="en-US" sz="1100" b="1"/>
        </a:p>
      </dgm:t>
    </dgm:pt>
    <dgm:pt modelId="{094FFCC7-9351-4CC7-9048-5EF88B134974}" type="sibTrans" cxnId="{E7F224E3-7297-4A2A-A5F6-B0E1A8696785}">
      <dgm:prSet/>
      <dgm:spPr/>
      <dgm:t>
        <a:bodyPr/>
        <a:lstStyle/>
        <a:p>
          <a:endParaRPr lang="en-US" sz="1100" b="1"/>
        </a:p>
      </dgm:t>
    </dgm:pt>
    <dgm:pt modelId="{21351ADA-63F2-4E39-B6A1-0D2F0B417071}">
      <dgm:prSet phldrT="[Text]" custT="1"/>
      <dgm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A05EB5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Δομές υγείας και πρόνοιας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417C563-6A57-47CD-884C-3773728284AD}" type="parTrans" cxnId="{29417DDB-41ED-49B4-9DD2-A58497F02728}">
      <dgm:prSet/>
      <dgm:spPr/>
      <dgm:t>
        <a:bodyPr/>
        <a:lstStyle/>
        <a:p>
          <a:endParaRPr lang="en-US" sz="1100" b="1"/>
        </a:p>
      </dgm:t>
    </dgm:pt>
    <dgm:pt modelId="{F6DA8083-CBEE-4021-8D74-B35CE43E573D}" type="sibTrans" cxnId="{29417DDB-41ED-49B4-9DD2-A58497F02728}">
      <dgm:prSet/>
      <dgm:spPr/>
      <dgm:t>
        <a:bodyPr/>
        <a:lstStyle/>
        <a:p>
          <a:endParaRPr lang="en-US" sz="1100" b="1"/>
        </a:p>
      </dgm:t>
    </dgm:pt>
    <dgm:pt modelId="{B52EB412-AD00-415C-BB9E-97B3344DF20E}">
      <dgm:prSet phldrT="[Text]" custT="1"/>
      <dgm:spPr>
        <a:xfrm rot="5400000">
          <a:off x="5443546" y="95619"/>
          <a:ext cx="1884129" cy="1884129"/>
        </a:xfrm>
        <a:prstGeom prst="pieWedge">
          <a:avLst/>
        </a:prstGeom>
        <a:gradFill rotWithShape="0">
          <a:gsLst>
            <a:gs pos="0">
              <a:srgbClr val="FFC72C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FC72C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l-GR" sz="11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Νευρολόγοι </a:t>
          </a:r>
          <a:endParaRPr lang="en-US" sz="11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FF9496C-6DCE-4321-A749-7CC921009689}" type="parTrans" cxnId="{1BC5B998-F98B-4A58-936D-9748B40D4245}">
      <dgm:prSet/>
      <dgm:spPr/>
      <dgm:t>
        <a:bodyPr/>
        <a:lstStyle/>
        <a:p>
          <a:endParaRPr lang="en-US" sz="1100" b="1"/>
        </a:p>
      </dgm:t>
    </dgm:pt>
    <dgm:pt modelId="{7EA250BC-B32A-47C7-B82B-F30FC263D7F5}" type="sibTrans" cxnId="{1BC5B998-F98B-4A58-936D-9748B40D4245}">
      <dgm:prSet/>
      <dgm:spPr/>
      <dgm:t>
        <a:bodyPr/>
        <a:lstStyle/>
        <a:p>
          <a:endParaRPr lang="en-US" sz="1100" b="1"/>
        </a:p>
      </dgm:t>
    </dgm:pt>
    <dgm:pt modelId="{826BAFDF-4FA7-42BE-BA02-73A16DA67E13}">
      <dgm:prSet phldrT="[Text]" custT="1"/>
      <dgm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72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gm:spPr>
      <dgm:t>
        <a:bodyPr/>
        <a:lstStyle/>
        <a:p>
          <a:pPr algn="r">
            <a:buNone/>
          </a:pPr>
          <a:r>
            <a:rPr lang="el-G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Κέντρα Πολλαπλής Σκλήρυνσης 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411D4AF-7C67-426D-B275-280D722530CC}" type="parTrans" cxnId="{ABF42B61-3908-4112-905D-F6B67563FCEA}">
      <dgm:prSet/>
      <dgm:spPr/>
      <dgm:t>
        <a:bodyPr/>
        <a:lstStyle/>
        <a:p>
          <a:endParaRPr lang="en-US" sz="1100" b="1"/>
        </a:p>
      </dgm:t>
    </dgm:pt>
    <dgm:pt modelId="{16B6D9EF-BCAD-4F07-9AC3-15BB718F49DF}" type="sibTrans" cxnId="{ABF42B61-3908-4112-905D-F6B67563FCEA}">
      <dgm:prSet/>
      <dgm:spPr/>
      <dgm:t>
        <a:bodyPr/>
        <a:lstStyle/>
        <a:p>
          <a:endParaRPr lang="en-US" sz="1100" b="1"/>
        </a:p>
      </dgm:t>
    </dgm:pt>
    <dgm:pt modelId="{E8ADAEC2-7A0A-4DE4-8853-1030978A8703}">
      <dgm:prSet phldrT="[Text]" custT="1"/>
      <dgm:spPr>
        <a:xfrm rot="10800000">
          <a:off x="5444610" y="2307453"/>
          <a:ext cx="1878345" cy="1884129"/>
        </a:xfrm>
        <a:prstGeom prst="pieWedge">
          <a:avLst/>
        </a:prstGeom>
        <a:gradFill rotWithShape="0">
          <a:gsLst>
            <a:gs pos="0">
              <a:srgbClr val="A05EB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A05EB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l-GR" sz="10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Άλλοι επαγγελματίες υγείας:Νοσηλευτές, φυσιοθεραπευτές ψυχολόγοι, εργοθεραπευτές κ.α.  </a:t>
          </a:r>
          <a:endParaRPr lang="en-US" sz="10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980AD90-F199-47DA-9B93-E29833D964A6}" type="parTrans" cxnId="{F66E3022-7472-4DD6-8028-4159712BADB2}">
      <dgm:prSet/>
      <dgm:spPr/>
      <dgm:t>
        <a:bodyPr/>
        <a:lstStyle/>
        <a:p>
          <a:endParaRPr lang="en-US" sz="1100" b="1"/>
        </a:p>
      </dgm:t>
    </dgm:pt>
    <dgm:pt modelId="{D9EEB817-8DFF-4E46-B675-E457051B1A70}" type="sibTrans" cxnId="{F66E3022-7472-4DD6-8028-4159712BADB2}">
      <dgm:prSet/>
      <dgm:spPr/>
      <dgm:t>
        <a:bodyPr/>
        <a:lstStyle/>
        <a:p>
          <a:endParaRPr lang="en-US" sz="1100" b="1"/>
        </a:p>
      </dgm:t>
    </dgm:pt>
    <dgm:pt modelId="{5331314A-20B7-4A0C-99D5-5087CBB4F9DA}">
      <dgm:prSet phldrT="[Text]" custT="1"/>
      <dgm:spPr>
        <a:xfrm rot="16200000">
          <a:off x="3131852" y="2300765"/>
          <a:ext cx="1884129" cy="1884129"/>
        </a:xfrm>
        <a:prstGeom prst="pieWedge">
          <a:avLst/>
        </a:prstGeom>
        <a:gradFill rotWithShape="0">
          <a:gsLst>
            <a:gs pos="0">
              <a:srgbClr val="00965E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00965E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l-GR" sz="11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Ιατροί ειδικοτήτων (ακτινολόγοι, ουρολόγοι, ψυχίατροι, εργαστηριακοί </a:t>
          </a:r>
          <a:r>
            <a:rPr lang="el-GR" sz="1100" b="1" dirty="0" err="1">
              <a:solidFill>
                <a:srgbClr val="000000"/>
              </a:solidFill>
              <a:latin typeface="Arial"/>
              <a:ea typeface="+mn-ea"/>
              <a:cs typeface="+mn-cs"/>
            </a:rPr>
            <a:t>κλπ</a:t>
          </a:r>
          <a:r>
            <a:rPr lang="el-GR" sz="11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)</a:t>
          </a:r>
          <a:endParaRPr lang="en-US" sz="11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C1C720B-7198-43C5-A636-CE07360F9055}" type="parTrans" cxnId="{E9CF0EC4-5A10-433B-A69C-4683B6434C12}">
      <dgm:prSet/>
      <dgm:spPr/>
      <dgm:t>
        <a:bodyPr/>
        <a:lstStyle/>
        <a:p>
          <a:endParaRPr lang="en-US" sz="1100" b="1"/>
        </a:p>
      </dgm:t>
    </dgm:pt>
    <dgm:pt modelId="{9E35F8DE-2990-4790-B632-64ED2DF9BF01}" type="sibTrans" cxnId="{E9CF0EC4-5A10-433B-A69C-4683B6434C12}">
      <dgm:prSet/>
      <dgm:spPr/>
      <dgm:t>
        <a:bodyPr/>
        <a:lstStyle/>
        <a:p>
          <a:endParaRPr lang="en-US" sz="1100" b="1"/>
        </a:p>
      </dgm:t>
    </dgm:pt>
    <dgm:pt modelId="{F989F2BF-F876-4ED2-AD73-6A12C110E2CE}">
      <dgm:prSet phldrT="[Text]" custT="1"/>
      <dgm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65E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Σύλλογοι</a:t>
          </a: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l-G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Ασθενών με ΠΣ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CE60F9A-C357-42EE-8F05-5A203CF310E2}" type="parTrans" cxnId="{465CAD31-84BB-4CE2-B5AC-3BA9DD156483}">
      <dgm:prSet/>
      <dgm:spPr/>
      <dgm:t>
        <a:bodyPr/>
        <a:lstStyle/>
        <a:p>
          <a:endParaRPr lang="en-US" sz="1100" b="1"/>
        </a:p>
      </dgm:t>
    </dgm:pt>
    <dgm:pt modelId="{E6603E9D-99BF-40A9-83DE-5EA032BF952C}" type="sibTrans" cxnId="{465CAD31-84BB-4CE2-B5AC-3BA9DD156483}">
      <dgm:prSet/>
      <dgm:spPr/>
      <dgm:t>
        <a:bodyPr/>
        <a:lstStyle/>
        <a:p>
          <a:endParaRPr lang="en-US" sz="1100" b="1"/>
        </a:p>
      </dgm:t>
    </dgm:pt>
    <dgm:pt modelId="{908E3568-FEF6-40DD-9177-7FDB00B524B6}">
      <dgm:prSet phldrT="[Text]" custT="1"/>
      <dgm:spPr>
        <a:xfrm>
          <a:off x="6161366" y="2907292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A05EB5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gm:spPr>
      <dgm:t>
        <a:bodyPr/>
        <a:lstStyle/>
        <a:p>
          <a:pPr algn="r">
            <a:buNone/>
          </a:pPr>
          <a:r>
            <a:rPr lang="el-G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               Ερευνητικά κέντρα 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3B283DD-5443-4FF5-A745-B13114372B67}" type="parTrans" cxnId="{AA82276B-D324-4120-AAB8-9FA5166694FA}">
      <dgm:prSet/>
      <dgm:spPr/>
      <dgm:t>
        <a:bodyPr/>
        <a:lstStyle/>
        <a:p>
          <a:endParaRPr lang="en-US"/>
        </a:p>
      </dgm:t>
    </dgm:pt>
    <dgm:pt modelId="{FB594E61-92C3-44E1-93E1-F0D8978FDA3F}" type="sibTrans" cxnId="{AA82276B-D324-4120-AAB8-9FA5166694FA}">
      <dgm:prSet/>
      <dgm:spPr/>
      <dgm:t>
        <a:bodyPr/>
        <a:lstStyle/>
        <a:p>
          <a:endParaRPr lang="en-US"/>
        </a:p>
      </dgm:t>
    </dgm:pt>
    <dgm:pt modelId="{78170DF1-34F5-4EFB-816E-CC8A9CFD2264}" type="pres">
      <dgm:prSet presAssocID="{C117B842-E5E0-4895-BBAF-B29C2BFD1D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E89E2A0-8898-496E-B47B-31A653A4B415}" type="pres">
      <dgm:prSet presAssocID="{C117B842-E5E0-4895-BBAF-B29C2BFD1D61}" presName="children" presStyleCnt="0"/>
      <dgm:spPr/>
    </dgm:pt>
    <dgm:pt modelId="{6137022D-470B-4681-A739-67C052A43CB5}" type="pres">
      <dgm:prSet presAssocID="{C117B842-E5E0-4895-BBAF-B29C2BFD1D61}" presName="child1group" presStyleCnt="0"/>
      <dgm:spPr/>
    </dgm:pt>
    <dgm:pt modelId="{62F22A04-BC49-4351-A615-64FF26ACE077}" type="pres">
      <dgm:prSet presAssocID="{C117B842-E5E0-4895-BBAF-B29C2BFD1D61}" presName="child1" presStyleLbl="bgAcc1" presStyleIdx="0" presStyleCnt="4"/>
      <dgm:spPr/>
    </dgm:pt>
    <dgm:pt modelId="{2CE4FD1D-CD5F-4A21-AD3C-B01092B92249}" type="pres">
      <dgm:prSet presAssocID="{C117B842-E5E0-4895-BBAF-B29C2BFD1D61}" presName="child1Text" presStyleLbl="bgAcc1" presStyleIdx="0" presStyleCnt="4">
        <dgm:presLayoutVars>
          <dgm:bulletEnabled val="1"/>
        </dgm:presLayoutVars>
      </dgm:prSet>
      <dgm:spPr/>
    </dgm:pt>
    <dgm:pt modelId="{5062319A-26F5-4E93-88C2-885CDD44C651}" type="pres">
      <dgm:prSet presAssocID="{C117B842-E5E0-4895-BBAF-B29C2BFD1D61}" presName="child2group" presStyleCnt="0"/>
      <dgm:spPr/>
    </dgm:pt>
    <dgm:pt modelId="{C5A3D493-941C-4EF8-B4FC-D3B3B147A40F}" type="pres">
      <dgm:prSet presAssocID="{C117B842-E5E0-4895-BBAF-B29C2BFD1D61}" presName="child2" presStyleLbl="bgAcc1" presStyleIdx="1" presStyleCnt="4"/>
      <dgm:spPr/>
    </dgm:pt>
    <dgm:pt modelId="{BB10383D-DA99-454F-9D2E-16ED13D10F19}" type="pres">
      <dgm:prSet presAssocID="{C117B842-E5E0-4895-BBAF-B29C2BFD1D61}" presName="child2Text" presStyleLbl="bgAcc1" presStyleIdx="1" presStyleCnt="4">
        <dgm:presLayoutVars>
          <dgm:bulletEnabled val="1"/>
        </dgm:presLayoutVars>
      </dgm:prSet>
      <dgm:spPr/>
    </dgm:pt>
    <dgm:pt modelId="{6EEC6957-B5E6-4B0E-BF9F-1B7B665DC09D}" type="pres">
      <dgm:prSet presAssocID="{C117B842-E5E0-4895-BBAF-B29C2BFD1D61}" presName="child3group" presStyleCnt="0"/>
      <dgm:spPr/>
    </dgm:pt>
    <dgm:pt modelId="{203250DA-3CFF-4F32-A5F3-61B375F2106F}" type="pres">
      <dgm:prSet presAssocID="{C117B842-E5E0-4895-BBAF-B29C2BFD1D61}" presName="child3" presStyleLbl="bgAcc1" presStyleIdx="2" presStyleCnt="4" custLinFactNeighborX="10456" custLinFactNeighborY="-3707"/>
      <dgm:spPr/>
    </dgm:pt>
    <dgm:pt modelId="{7FBF77B6-8822-4096-A900-0FABC67BB08E}" type="pres">
      <dgm:prSet presAssocID="{C117B842-E5E0-4895-BBAF-B29C2BFD1D61}" presName="child3Text" presStyleLbl="bgAcc1" presStyleIdx="2" presStyleCnt="4">
        <dgm:presLayoutVars>
          <dgm:bulletEnabled val="1"/>
        </dgm:presLayoutVars>
      </dgm:prSet>
      <dgm:spPr/>
    </dgm:pt>
    <dgm:pt modelId="{F86AE8ED-2561-4B2A-B6A1-ADAC261A2D02}" type="pres">
      <dgm:prSet presAssocID="{C117B842-E5E0-4895-BBAF-B29C2BFD1D61}" presName="child4group" presStyleCnt="0"/>
      <dgm:spPr/>
    </dgm:pt>
    <dgm:pt modelId="{34CB4161-6788-402D-9037-71CA00D17A85}" type="pres">
      <dgm:prSet presAssocID="{C117B842-E5E0-4895-BBAF-B29C2BFD1D61}" presName="child4" presStyleLbl="bgAcc1" presStyleIdx="3" presStyleCnt="4"/>
      <dgm:spPr/>
    </dgm:pt>
    <dgm:pt modelId="{3BE3241A-98F3-41DE-B5B6-C1EEBB4C718F}" type="pres">
      <dgm:prSet presAssocID="{C117B842-E5E0-4895-BBAF-B29C2BFD1D61}" presName="child4Text" presStyleLbl="bgAcc1" presStyleIdx="3" presStyleCnt="4">
        <dgm:presLayoutVars>
          <dgm:bulletEnabled val="1"/>
        </dgm:presLayoutVars>
      </dgm:prSet>
      <dgm:spPr/>
    </dgm:pt>
    <dgm:pt modelId="{6219C9F3-9287-42EF-A908-98A877572761}" type="pres">
      <dgm:prSet presAssocID="{C117B842-E5E0-4895-BBAF-B29C2BFD1D61}" presName="childPlaceholder" presStyleCnt="0"/>
      <dgm:spPr/>
    </dgm:pt>
    <dgm:pt modelId="{6C301351-F520-4DF9-9A90-2DA2503E26D5}" type="pres">
      <dgm:prSet presAssocID="{C117B842-E5E0-4895-BBAF-B29C2BFD1D61}" presName="circle" presStyleCnt="0"/>
      <dgm:spPr/>
    </dgm:pt>
    <dgm:pt modelId="{7A272A52-5E03-40E4-A766-5C035DB7DA21}" type="pres">
      <dgm:prSet presAssocID="{C117B842-E5E0-4895-BBAF-B29C2BFD1D61}" presName="quadrant1" presStyleLbl="node1" presStyleIdx="0" presStyleCnt="4" custLinFactNeighborX="-9986" custLinFactNeighborY="-8089">
        <dgm:presLayoutVars>
          <dgm:chMax val="1"/>
          <dgm:bulletEnabled val="1"/>
        </dgm:presLayoutVars>
      </dgm:prSet>
      <dgm:spPr/>
    </dgm:pt>
    <dgm:pt modelId="{44C235AE-7789-4B2D-851A-5A0EE7DBB26F}" type="pres">
      <dgm:prSet presAssocID="{C117B842-E5E0-4895-BBAF-B29C2BFD1D61}" presName="quadrant2" presStyleLbl="node1" presStyleIdx="1" presStyleCnt="4" custLinFactNeighborX="7549" custLinFactNeighborY="-8089">
        <dgm:presLayoutVars>
          <dgm:chMax val="1"/>
          <dgm:bulletEnabled val="1"/>
        </dgm:presLayoutVars>
      </dgm:prSet>
      <dgm:spPr/>
    </dgm:pt>
    <dgm:pt modelId="{03C0C052-C50D-4033-88FF-742122090532}" type="pres">
      <dgm:prSet presAssocID="{C117B842-E5E0-4895-BBAF-B29C2BFD1D61}" presName="quadrant3" presStyleLbl="node1" presStyleIdx="2" presStyleCnt="4" custScaleX="99693" custLinFactNeighborX="7452" custLinFactNeighborY="4685">
        <dgm:presLayoutVars>
          <dgm:chMax val="1"/>
          <dgm:bulletEnabled val="1"/>
        </dgm:presLayoutVars>
      </dgm:prSet>
      <dgm:spPr/>
    </dgm:pt>
    <dgm:pt modelId="{990F2B49-D8A3-4A5B-B45D-9E69F58A5D84}" type="pres">
      <dgm:prSet presAssocID="{C117B842-E5E0-4895-BBAF-B29C2BFD1D61}" presName="quadrant4" presStyleLbl="node1" presStyleIdx="3" presStyleCnt="4" custLinFactNeighborX="-10525" custLinFactNeighborY="4330">
        <dgm:presLayoutVars>
          <dgm:chMax val="1"/>
          <dgm:bulletEnabled val="1"/>
        </dgm:presLayoutVars>
      </dgm:prSet>
      <dgm:spPr/>
    </dgm:pt>
    <dgm:pt modelId="{9729DB91-6965-479B-BBC9-CB665C4E7DF6}" type="pres">
      <dgm:prSet presAssocID="{C117B842-E5E0-4895-BBAF-B29C2BFD1D61}" presName="quadrantPlaceholder" presStyleCnt="0"/>
      <dgm:spPr/>
    </dgm:pt>
    <dgm:pt modelId="{1AF656E2-847A-4029-B2D2-7361779C02CB}" type="pres">
      <dgm:prSet presAssocID="{C117B842-E5E0-4895-BBAF-B29C2BFD1D61}" presName="center1" presStyleLbl="fgShp" presStyleIdx="0" presStyleCnt="2" custScaleY="88573" custLinFactNeighborX="0" custLinFactNeighborY="-32292"/>
      <dgm:spPr>
        <a:xfrm>
          <a:off x="4932537" y="1633700"/>
          <a:ext cx="650525" cy="501034"/>
        </a:xfrm>
        <a:prstGeom prst="circularArrow">
          <a:avLst/>
        </a:prstGeom>
        <a:solidFill>
          <a:srgbClr val="A05EB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</dgm:pt>
    <dgm:pt modelId="{4D7F78C5-F1A0-4ED1-BB44-1F52094BDB29}" type="pres">
      <dgm:prSet presAssocID="{C117B842-E5E0-4895-BBAF-B29C2BFD1D61}" presName="center2" presStyleLbl="fgShp" presStyleIdx="1" presStyleCnt="2" custLinFactNeighborY="2723"/>
      <dgm:spPr>
        <a:xfrm rot="10800000">
          <a:off x="4932537" y="2017018"/>
          <a:ext cx="650525" cy="565673"/>
        </a:xfrm>
        <a:prstGeom prst="circularArrow">
          <a:avLst/>
        </a:prstGeom>
        <a:solidFill>
          <a:srgbClr val="A05EB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</dgm:pt>
  </dgm:ptLst>
  <dgm:cxnLst>
    <dgm:cxn modelId="{F66E3022-7472-4DD6-8028-4159712BADB2}" srcId="{C117B842-E5E0-4895-BBAF-B29C2BFD1D61}" destId="{E8ADAEC2-7A0A-4DE4-8853-1030978A8703}" srcOrd="2" destOrd="0" parTransId="{B980AD90-F199-47DA-9B93-E29833D964A6}" sibTransId="{D9EEB817-8DFF-4E46-B675-E457051B1A70}"/>
    <dgm:cxn modelId="{670FBD27-9929-46A3-914F-7943B970C257}" type="presOf" srcId="{908E3568-FEF6-40DD-9177-7FDB00B524B6}" destId="{7FBF77B6-8822-4096-A900-0FABC67BB08E}" srcOrd="1" destOrd="0" presId="urn:microsoft.com/office/officeart/2005/8/layout/cycle4"/>
    <dgm:cxn modelId="{465CAD31-84BB-4CE2-B5AC-3BA9DD156483}" srcId="{5331314A-20B7-4A0C-99D5-5087CBB4F9DA}" destId="{F989F2BF-F876-4ED2-AD73-6A12C110E2CE}" srcOrd="0" destOrd="0" parTransId="{0CE60F9A-C357-42EE-8F05-5A203CF310E2}" sibTransId="{E6603E9D-99BF-40A9-83DE-5EA032BF952C}"/>
    <dgm:cxn modelId="{58462A34-DFE2-4148-935A-5AEFEB49C788}" type="presOf" srcId="{C117B842-E5E0-4895-BBAF-B29C2BFD1D61}" destId="{78170DF1-34F5-4EFB-816E-CC8A9CFD2264}" srcOrd="0" destOrd="0" presId="urn:microsoft.com/office/officeart/2005/8/layout/cycle4"/>
    <dgm:cxn modelId="{C102D549-B1D5-4EFA-ADA2-CA3319BA54E5}" type="presOf" srcId="{F989F2BF-F876-4ED2-AD73-6A12C110E2CE}" destId="{34CB4161-6788-402D-9037-71CA00D17A85}" srcOrd="0" destOrd="0" presId="urn:microsoft.com/office/officeart/2005/8/layout/cycle4"/>
    <dgm:cxn modelId="{D3B58154-B58C-4C37-8465-83BFA39D4DE0}" type="presOf" srcId="{F989F2BF-F876-4ED2-AD73-6A12C110E2CE}" destId="{3BE3241A-98F3-41DE-B5B6-C1EEBB4C718F}" srcOrd="1" destOrd="0" presId="urn:microsoft.com/office/officeart/2005/8/layout/cycle4"/>
    <dgm:cxn modelId="{514B3855-E93E-425B-898A-9EDD0773DB61}" type="presOf" srcId="{21351ADA-63F2-4E39-B6A1-0D2F0B417071}" destId="{62F22A04-BC49-4351-A615-64FF26ACE077}" srcOrd="0" destOrd="0" presId="urn:microsoft.com/office/officeart/2005/8/layout/cycle4"/>
    <dgm:cxn modelId="{ABF42B61-3908-4112-905D-F6B67563FCEA}" srcId="{B52EB412-AD00-415C-BB9E-97B3344DF20E}" destId="{826BAFDF-4FA7-42BE-BA02-73A16DA67E13}" srcOrd="0" destOrd="0" parTransId="{0411D4AF-7C67-426D-B275-280D722530CC}" sibTransId="{16B6D9EF-BCAD-4F07-9AC3-15BB718F49DF}"/>
    <dgm:cxn modelId="{AA82276B-D324-4120-AAB8-9FA5166694FA}" srcId="{E8ADAEC2-7A0A-4DE4-8853-1030978A8703}" destId="{908E3568-FEF6-40DD-9177-7FDB00B524B6}" srcOrd="0" destOrd="0" parTransId="{33B283DD-5443-4FF5-A745-B13114372B67}" sibTransId="{FB594E61-92C3-44E1-93E1-F0D8978FDA3F}"/>
    <dgm:cxn modelId="{1F6D1F81-AE09-4684-8261-B2733FCD196B}" type="presOf" srcId="{5331314A-20B7-4A0C-99D5-5087CBB4F9DA}" destId="{990F2B49-D8A3-4A5B-B45D-9E69F58A5D84}" srcOrd="0" destOrd="0" presId="urn:microsoft.com/office/officeart/2005/8/layout/cycle4"/>
    <dgm:cxn modelId="{E039FC85-22A9-47D5-9025-A72A17295CAD}" type="presOf" srcId="{826BAFDF-4FA7-42BE-BA02-73A16DA67E13}" destId="{C5A3D493-941C-4EF8-B4FC-D3B3B147A40F}" srcOrd="0" destOrd="0" presId="urn:microsoft.com/office/officeart/2005/8/layout/cycle4"/>
    <dgm:cxn modelId="{9E23028F-533B-4B96-8D70-8372E81FA479}" type="presOf" srcId="{B52EB412-AD00-415C-BB9E-97B3344DF20E}" destId="{44C235AE-7789-4B2D-851A-5A0EE7DBB26F}" srcOrd="0" destOrd="0" presId="urn:microsoft.com/office/officeart/2005/8/layout/cycle4"/>
    <dgm:cxn modelId="{1BC5B998-F98B-4A58-936D-9748B40D4245}" srcId="{C117B842-E5E0-4895-BBAF-B29C2BFD1D61}" destId="{B52EB412-AD00-415C-BB9E-97B3344DF20E}" srcOrd="1" destOrd="0" parTransId="{7FF9496C-6DCE-4321-A749-7CC921009689}" sibTransId="{7EA250BC-B32A-47C7-B82B-F30FC263D7F5}"/>
    <dgm:cxn modelId="{1FC9719C-1A3B-4B78-B48B-F530F88BB80D}" type="presOf" srcId="{826BAFDF-4FA7-42BE-BA02-73A16DA67E13}" destId="{BB10383D-DA99-454F-9D2E-16ED13D10F19}" srcOrd="1" destOrd="0" presId="urn:microsoft.com/office/officeart/2005/8/layout/cycle4"/>
    <dgm:cxn modelId="{E9CF0EC4-5A10-433B-A69C-4683B6434C12}" srcId="{C117B842-E5E0-4895-BBAF-B29C2BFD1D61}" destId="{5331314A-20B7-4A0C-99D5-5087CBB4F9DA}" srcOrd="3" destOrd="0" parTransId="{DC1C720B-7198-43C5-A636-CE07360F9055}" sibTransId="{9E35F8DE-2990-4790-B632-64ED2DF9BF01}"/>
    <dgm:cxn modelId="{44A618C5-5802-4AC5-912F-9F43500CB8DD}" type="presOf" srcId="{21351ADA-63F2-4E39-B6A1-0D2F0B417071}" destId="{2CE4FD1D-CD5F-4A21-AD3C-B01092B92249}" srcOrd="1" destOrd="0" presId="urn:microsoft.com/office/officeart/2005/8/layout/cycle4"/>
    <dgm:cxn modelId="{9CAAC6D2-2E31-4983-BEDD-126875BF2AC2}" type="presOf" srcId="{908E3568-FEF6-40DD-9177-7FDB00B524B6}" destId="{203250DA-3CFF-4F32-A5F3-61B375F2106F}" srcOrd="0" destOrd="0" presId="urn:microsoft.com/office/officeart/2005/8/layout/cycle4"/>
    <dgm:cxn modelId="{29417DDB-41ED-49B4-9DD2-A58497F02728}" srcId="{E46D8148-6F88-4529-9D61-5D25CBCD1554}" destId="{21351ADA-63F2-4E39-B6A1-0D2F0B417071}" srcOrd="0" destOrd="0" parTransId="{0417C563-6A57-47CD-884C-3773728284AD}" sibTransId="{F6DA8083-CBEE-4021-8D74-B35CE43E573D}"/>
    <dgm:cxn modelId="{EB5A09DD-A469-48BF-B30B-FD0D6F85827E}" type="presOf" srcId="{E8ADAEC2-7A0A-4DE4-8853-1030978A8703}" destId="{03C0C052-C50D-4033-88FF-742122090532}" srcOrd="0" destOrd="0" presId="urn:microsoft.com/office/officeart/2005/8/layout/cycle4"/>
    <dgm:cxn modelId="{E7F224E3-7297-4A2A-A5F6-B0E1A8696785}" srcId="{C117B842-E5E0-4895-BBAF-B29C2BFD1D61}" destId="{E46D8148-6F88-4529-9D61-5D25CBCD1554}" srcOrd="0" destOrd="0" parTransId="{B7DD40D2-C56C-45F9-8E25-DFD15BA5F5BC}" sibTransId="{094FFCC7-9351-4CC7-9048-5EF88B134974}"/>
    <dgm:cxn modelId="{BA60D8EF-7361-4C8B-BD0B-0DBFE375A49F}" type="presOf" srcId="{E46D8148-6F88-4529-9D61-5D25CBCD1554}" destId="{7A272A52-5E03-40E4-A766-5C035DB7DA21}" srcOrd="0" destOrd="0" presId="urn:microsoft.com/office/officeart/2005/8/layout/cycle4"/>
    <dgm:cxn modelId="{8E171160-487E-4CBF-8B74-B0BAFDB05AD2}" type="presParOf" srcId="{78170DF1-34F5-4EFB-816E-CC8A9CFD2264}" destId="{BE89E2A0-8898-496E-B47B-31A653A4B415}" srcOrd="0" destOrd="0" presId="urn:microsoft.com/office/officeart/2005/8/layout/cycle4"/>
    <dgm:cxn modelId="{D113F898-F208-40BA-92AD-C2F4EFA4150D}" type="presParOf" srcId="{BE89E2A0-8898-496E-B47B-31A653A4B415}" destId="{6137022D-470B-4681-A739-67C052A43CB5}" srcOrd="0" destOrd="0" presId="urn:microsoft.com/office/officeart/2005/8/layout/cycle4"/>
    <dgm:cxn modelId="{F33AC8D7-9D92-49F5-9503-F19FD0E5557F}" type="presParOf" srcId="{6137022D-470B-4681-A739-67C052A43CB5}" destId="{62F22A04-BC49-4351-A615-64FF26ACE077}" srcOrd="0" destOrd="0" presId="urn:microsoft.com/office/officeart/2005/8/layout/cycle4"/>
    <dgm:cxn modelId="{E9D86D13-CBAC-4D26-94AD-9B9C1FB4282B}" type="presParOf" srcId="{6137022D-470B-4681-A739-67C052A43CB5}" destId="{2CE4FD1D-CD5F-4A21-AD3C-B01092B92249}" srcOrd="1" destOrd="0" presId="urn:microsoft.com/office/officeart/2005/8/layout/cycle4"/>
    <dgm:cxn modelId="{0B115A94-B196-4CFB-B70E-2E78E2528642}" type="presParOf" srcId="{BE89E2A0-8898-496E-B47B-31A653A4B415}" destId="{5062319A-26F5-4E93-88C2-885CDD44C651}" srcOrd="1" destOrd="0" presId="urn:microsoft.com/office/officeart/2005/8/layout/cycle4"/>
    <dgm:cxn modelId="{8A4E3878-F703-4BCC-8F57-9CADE4474BDA}" type="presParOf" srcId="{5062319A-26F5-4E93-88C2-885CDD44C651}" destId="{C5A3D493-941C-4EF8-B4FC-D3B3B147A40F}" srcOrd="0" destOrd="0" presId="urn:microsoft.com/office/officeart/2005/8/layout/cycle4"/>
    <dgm:cxn modelId="{10AFE38C-5733-4DA0-BE8C-12BF068A11AD}" type="presParOf" srcId="{5062319A-26F5-4E93-88C2-885CDD44C651}" destId="{BB10383D-DA99-454F-9D2E-16ED13D10F19}" srcOrd="1" destOrd="0" presId="urn:microsoft.com/office/officeart/2005/8/layout/cycle4"/>
    <dgm:cxn modelId="{E47616CA-D08A-479D-B481-F615EA824E4E}" type="presParOf" srcId="{BE89E2A0-8898-496E-B47B-31A653A4B415}" destId="{6EEC6957-B5E6-4B0E-BF9F-1B7B665DC09D}" srcOrd="2" destOrd="0" presId="urn:microsoft.com/office/officeart/2005/8/layout/cycle4"/>
    <dgm:cxn modelId="{2E853209-65C7-454D-BEBB-9660AB20A89B}" type="presParOf" srcId="{6EEC6957-B5E6-4B0E-BF9F-1B7B665DC09D}" destId="{203250DA-3CFF-4F32-A5F3-61B375F2106F}" srcOrd="0" destOrd="0" presId="urn:microsoft.com/office/officeart/2005/8/layout/cycle4"/>
    <dgm:cxn modelId="{8C35E49A-0EE7-4852-8EB5-59AB63C0EC48}" type="presParOf" srcId="{6EEC6957-B5E6-4B0E-BF9F-1B7B665DC09D}" destId="{7FBF77B6-8822-4096-A900-0FABC67BB08E}" srcOrd="1" destOrd="0" presId="urn:microsoft.com/office/officeart/2005/8/layout/cycle4"/>
    <dgm:cxn modelId="{8C5414DC-F91E-4018-93A4-122D42FC73A9}" type="presParOf" srcId="{BE89E2A0-8898-496E-B47B-31A653A4B415}" destId="{F86AE8ED-2561-4B2A-B6A1-ADAC261A2D02}" srcOrd="3" destOrd="0" presId="urn:microsoft.com/office/officeart/2005/8/layout/cycle4"/>
    <dgm:cxn modelId="{65543368-A18C-4EB8-813E-02A265612741}" type="presParOf" srcId="{F86AE8ED-2561-4B2A-B6A1-ADAC261A2D02}" destId="{34CB4161-6788-402D-9037-71CA00D17A85}" srcOrd="0" destOrd="0" presId="urn:microsoft.com/office/officeart/2005/8/layout/cycle4"/>
    <dgm:cxn modelId="{C62A65E4-F0A6-428C-B878-4D0F571BB3DF}" type="presParOf" srcId="{F86AE8ED-2561-4B2A-B6A1-ADAC261A2D02}" destId="{3BE3241A-98F3-41DE-B5B6-C1EEBB4C718F}" srcOrd="1" destOrd="0" presId="urn:microsoft.com/office/officeart/2005/8/layout/cycle4"/>
    <dgm:cxn modelId="{C094FE46-8B9D-4617-81F0-1BD1B047A863}" type="presParOf" srcId="{BE89E2A0-8898-496E-B47B-31A653A4B415}" destId="{6219C9F3-9287-42EF-A908-98A877572761}" srcOrd="4" destOrd="0" presId="urn:microsoft.com/office/officeart/2005/8/layout/cycle4"/>
    <dgm:cxn modelId="{3E7BA355-A84A-4576-8258-CE7C5B70FBB9}" type="presParOf" srcId="{78170DF1-34F5-4EFB-816E-CC8A9CFD2264}" destId="{6C301351-F520-4DF9-9A90-2DA2503E26D5}" srcOrd="1" destOrd="0" presId="urn:microsoft.com/office/officeart/2005/8/layout/cycle4"/>
    <dgm:cxn modelId="{97A4CD01-FACB-4A40-9EF8-8DC6CB2D84FA}" type="presParOf" srcId="{6C301351-F520-4DF9-9A90-2DA2503E26D5}" destId="{7A272A52-5E03-40E4-A766-5C035DB7DA21}" srcOrd="0" destOrd="0" presId="urn:microsoft.com/office/officeart/2005/8/layout/cycle4"/>
    <dgm:cxn modelId="{948D4FD9-BA61-4051-83DD-4DDFD7FFB070}" type="presParOf" srcId="{6C301351-F520-4DF9-9A90-2DA2503E26D5}" destId="{44C235AE-7789-4B2D-851A-5A0EE7DBB26F}" srcOrd="1" destOrd="0" presId="urn:microsoft.com/office/officeart/2005/8/layout/cycle4"/>
    <dgm:cxn modelId="{408209CA-F229-4B2B-B081-A52FAFC7B0DF}" type="presParOf" srcId="{6C301351-F520-4DF9-9A90-2DA2503E26D5}" destId="{03C0C052-C50D-4033-88FF-742122090532}" srcOrd="2" destOrd="0" presId="urn:microsoft.com/office/officeart/2005/8/layout/cycle4"/>
    <dgm:cxn modelId="{25507B82-718F-4284-97D7-6BA0C26C3063}" type="presParOf" srcId="{6C301351-F520-4DF9-9A90-2DA2503E26D5}" destId="{990F2B49-D8A3-4A5B-B45D-9E69F58A5D84}" srcOrd="3" destOrd="0" presId="urn:microsoft.com/office/officeart/2005/8/layout/cycle4"/>
    <dgm:cxn modelId="{21F486DA-F6E1-432E-BDB4-54128981DA51}" type="presParOf" srcId="{6C301351-F520-4DF9-9A90-2DA2503E26D5}" destId="{9729DB91-6965-479B-BBC9-CB665C4E7DF6}" srcOrd="4" destOrd="0" presId="urn:microsoft.com/office/officeart/2005/8/layout/cycle4"/>
    <dgm:cxn modelId="{19F07289-777B-46FF-9D91-BA267E7D6002}" type="presParOf" srcId="{78170DF1-34F5-4EFB-816E-CC8A9CFD2264}" destId="{1AF656E2-847A-4029-B2D2-7361779C02CB}" srcOrd="2" destOrd="0" presId="urn:microsoft.com/office/officeart/2005/8/layout/cycle4"/>
    <dgm:cxn modelId="{FAD2423C-CB31-4A32-9FA2-D2EEA1ADECC4}" type="presParOf" srcId="{78170DF1-34F5-4EFB-816E-CC8A9CFD2264}" destId="{4D7F78C5-F1A0-4ED1-BB44-1F52094BDB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2E429-AEB1-4628-8148-0F47CB60C050}">
      <dsp:nvSpPr>
        <dsp:cNvPr id="0" name=""/>
        <dsp:cNvSpPr/>
      </dsp:nvSpPr>
      <dsp:spPr>
        <a:xfrm>
          <a:off x="1209283" y="444"/>
          <a:ext cx="2364930" cy="14189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0" kern="1200" baseline="0" dirty="0">
              <a:latin typeface="Lato "/>
            </a:rPr>
            <a:t>Έλλειψη επαρκούς </a:t>
          </a:r>
          <a:r>
            <a:rPr lang="el-GR" sz="1600" b="1" i="0" kern="1200" baseline="0" dirty="0">
              <a:solidFill>
                <a:srgbClr val="FFFF00"/>
              </a:solidFill>
              <a:latin typeface="Lato "/>
            </a:rPr>
            <a:t>ενημέρωσης</a:t>
          </a:r>
          <a:r>
            <a:rPr lang="el-GR" sz="1600" b="1" i="0" kern="1200" baseline="0" dirty="0">
              <a:latin typeface="Lato "/>
            </a:rPr>
            <a:t> </a:t>
          </a:r>
          <a:endParaRPr lang="en-US" sz="1600" b="1" kern="1200" dirty="0">
            <a:latin typeface="Lato "/>
          </a:endParaRPr>
        </a:p>
      </dsp:txBody>
      <dsp:txXfrm>
        <a:off x="1209283" y="444"/>
        <a:ext cx="2364930" cy="1418958"/>
      </dsp:txXfrm>
    </dsp:sp>
    <dsp:sp modelId="{61074465-94D0-4A7F-8B4E-C19BA337AF9B}">
      <dsp:nvSpPr>
        <dsp:cNvPr id="0" name=""/>
        <dsp:cNvSpPr/>
      </dsp:nvSpPr>
      <dsp:spPr>
        <a:xfrm>
          <a:off x="3810706" y="444"/>
          <a:ext cx="2364930" cy="14189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Lato "/>
            </a:rPr>
            <a:t>Δυσκολίες στην </a:t>
          </a:r>
          <a:r>
            <a:rPr lang="el-GR" sz="1600" b="1" kern="1200" dirty="0">
              <a:solidFill>
                <a:srgbClr val="FFFF00"/>
              </a:solidFill>
              <a:latin typeface="Lato "/>
            </a:rPr>
            <a:t>έγκαιρη διάγνωση</a:t>
          </a:r>
          <a:r>
            <a:rPr lang="el-GR" sz="1600" b="1" kern="1200" dirty="0">
              <a:latin typeface="Lato "/>
            </a:rPr>
            <a:t> της νόσου, εξαιτίας της έλλειψης γνώσεων των γιατρών πρώτης επαφής</a:t>
          </a:r>
          <a:endParaRPr lang="en-US" sz="1600" b="1" kern="1200" dirty="0">
            <a:latin typeface="Lato "/>
          </a:endParaRPr>
        </a:p>
      </dsp:txBody>
      <dsp:txXfrm>
        <a:off x="3810706" y="444"/>
        <a:ext cx="2364930" cy="1418958"/>
      </dsp:txXfrm>
    </dsp:sp>
    <dsp:sp modelId="{2215649D-BECD-4842-90DB-279979DC500B}">
      <dsp:nvSpPr>
        <dsp:cNvPr id="0" name=""/>
        <dsp:cNvSpPr/>
      </dsp:nvSpPr>
      <dsp:spPr>
        <a:xfrm>
          <a:off x="6412130" y="444"/>
          <a:ext cx="2364930" cy="14189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FFFF"/>
              </a:solidFill>
              <a:latin typeface="Lato "/>
            </a:rPr>
            <a:t>Ελλείψεις</a:t>
          </a:r>
          <a:r>
            <a:rPr lang="el-GR" sz="1600" b="1" kern="1200" dirty="0">
              <a:latin typeface="Lato "/>
            </a:rPr>
            <a:t> σε βασικές ειδικότητες και κυρίως συμβεβλημένων με τον ΕΟΠΥΥ </a:t>
          </a:r>
          <a:r>
            <a:rPr lang="el-GR" sz="1600" b="1" kern="1200" dirty="0">
              <a:solidFill>
                <a:srgbClr val="FFFF00"/>
              </a:solidFill>
              <a:latin typeface="Lato "/>
            </a:rPr>
            <a:t>Νευρολόγων </a:t>
          </a:r>
          <a:endParaRPr lang="en-US" sz="1600" b="1" kern="1200" dirty="0">
            <a:solidFill>
              <a:srgbClr val="FFFF00"/>
            </a:solidFill>
            <a:latin typeface="Lato "/>
          </a:endParaRPr>
        </a:p>
      </dsp:txBody>
      <dsp:txXfrm>
        <a:off x="6412130" y="444"/>
        <a:ext cx="2364930" cy="1418958"/>
      </dsp:txXfrm>
    </dsp:sp>
    <dsp:sp modelId="{9CD1C0A3-2CC4-4A18-8DBC-AE79C29900CB}">
      <dsp:nvSpPr>
        <dsp:cNvPr id="0" name=""/>
        <dsp:cNvSpPr/>
      </dsp:nvSpPr>
      <dsp:spPr>
        <a:xfrm>
          <a:off x="1209283" y="1655895"/>
          <a:ext cx="2364930" cy="14189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0" kern="1200" baseline="0" dirty="0">
              <a:solidFill>
                <a:srgbClr val="00FFFF"/>
              </a:solidFill>
              <a:latin typeface="Lato "/>
            </a:rPr>
            <a:t>Εμπόδια</a:t>
          </a:r>
          <a:r>
            <a:rPr lang="el-GR" sz="1600" b="1" i="0" kern="1200" baseline="0" dirty="0">
              <a:latin typeface="Lato "/>
            </a:rPr>
            <a:t> στην κατάλληλη φροντίδα και στις υπηρεσίες υγείας, εξαιτίας της </a:t>
          </a:r>
          <a:r>
            <a:rPr lang="el-GR" sz="1600" b="1" i="0" kern="1200" baseline="0" dirty="0">
              <a:solidFill>
                <a:srgbClr val="FFFF00"/>
              </a:solidFill>
              <a:latin typeface="Lato "/>
            </a:rPr>
            <a:t>γεωγραφικής πολυδιάσπασης</a:t>
          </a:r>
          <a:endParaRPr lang="en-US" sz="1600" b="1" kern="1200" dirty="0">
            <a:solidFill>
              <a:srgbClr val="FFFF00"/>
            </a:solidFill>
            <a:latin typeface="Lato "/>
          </a:endParaRPr>
        </a:p>
      </dsp:txBody>
      <dsp:txXfrm>
        <a:off x="1209283" y="1655895"/>
        <a:ext cx="2364930" cy="1418958"/>
      </dsp:txXfrm>
    </dsp:sp>
    <dsp:sp modelId="{A3FC9C2F-3CB2-40FE-89A0-26BBF585EF7B}">
      <dsp:nvSpPr>
        <dsp:cNvPr id="0" name=""/>
        <dsp:cNvSpPr/>
      </dsp:nvSpPr>
      <dsp:spPr>
        <a:xfrm>
          <a:off x="3810706" y="1655895"/>
          <a:ext cx="2364930" cy="1418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0" kern="1200" baseline="0" dirty="0">
              <a:latin typeface="Lato "/>
            </a:rPr>
            <a:t>Δυσκολίες πρόσβασης σε διαγνωστικές </a:t>
          </a:r>
          <a:r>
            <a:rPr lang="el-GR" sz="1600" b="1" i="0" kern="1200" baseline="0" dirty="0">
              <a:solidFill>
                <a:srgbClr val="FFFF00"/>
              </a:solidFill>
              <a:latin typeface="Lato "/>
            </a:rPr>
            <a:t>εξετάσεις</a:t>
          </a:r>
          <a:r>
            <a:rPr lang="el-GR" sz="1600" b="1" i="0" kern="1200" baseline="0" dirty="0">
              <a:latin typeface="Lato "/>
            </a:rPr>
            <a:t> και υπηρεσίες </a:t>
          </a:r>
          <a:r>
            <a:rPr lang="el-GR" sz="1600" b="1" i="0" kern="1200" baseline="0" dirty="0">
              <a:solidFill>
                <a:srgbClr val="FFC000"/>
              </a:solidFill>
              <a:latin typeface="Lato "/>
            </a:rPr>
            <a:t>αποκατάστασης</a:t>
          </a:r>
          <a:r>
            <a:rPr lang="el-GR" sz="1600" b="1" i="0" kern="1200" baseline="0" dirty="0">
              <a:latin typeface="Lato "/>
            </a:rPr>
            <a:t> </a:t>
          </a:r>
          <a:endParaRPr lang="en-US" sz="1600" b="1" kern="1200" dirty="0">
            <a:latin typeface="Lato "/>
          </a:endParaRPr>
        </a:p>
      </dsp:txBody>
      <dsp:txXfrm>
        <a:off x="3810706" y="1655895"/>
        <a:ext cx="2364930" cy="1418958"/>
      </dsp:txXfrm>
    </dsp:sp>
    <dsp:sp modelId="{3622E4AA-A994-4AA9-B5CF-837BE2BAC6FC}">
      <dsp:nvSpPr>
        <dsp:cNvPr id="0" name=""/>
        <dsp:cNvSpPr/>
      </dsp:nvSpPr>
      <dsp:spPr>
        <a:xfrm>
          <a:off x="6412130" y="1655895"/>
          <a:ext cx="2364930" cy="14189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0" kern="1200" baseline="0" dirty="0">
              <a:solidFill>
                <a:srgbClr val="FFFF00"/>
              </a:solidFill>
              <a:latin typeface="Lato "/>
            </a:rPr>
            <a:t>Οικονομικά</a:t>
          </a:r>
          <a:r>
            <a:rPr lang="el-GR" sz="1600" b="1" i="0" kern="1200" baseline="0" dirty="0">
              <a:latin typeface="Lato "/>
            </a:rPr>
            <a:t> και φυσικά </a:t>
          </a:r>
          <a:r>
            <a:rPr lang="el-GR" sz="1600" b="1" i="0" kern="1200" baseline="0" dirty="0">
              <a:solidFill>
                <a:srgbClr val="FFC000"/>
              </a:solidFill>
              <a:latin typeface="Lato "/>
            </a:rPr>
            <a:t>γεωγραφικά</a:t>
          </a:r>
          <a:r>
            <a:rPr lang="el-GR" sz="1600" b="1" i="0" kern="1200" baseline="0" dirty="0">
              <a:latin typeface="Lato "/>
            </a:rPr>
            <a:t> εμπόδια</a:t>
          </a:r>
          <a:endParaRPr lang="en-US" sz="1600" b="1" kern="1200" dirty="0">
            <a:latin typeface="Lato "/>
          </a:endParaRPr>
        </a:p>
      </dsp:txBody>
      <dsp:txXfrm>
        <a:off x="6412130" y="1655895"/>
        <a:ext cx="2364930" cy="1418958"/>
      </dsp:txXfrm>
    </dsp:sp>
    <dsp:sp modelId="{BC944270-BE29-4244-A87A-EFC5F31257EA}">
      <dsp:nvSpPr>
        <dsp:cNvPr id="0" name=""/>
        <dsp:cNvSpPr/>
      </dsp:nvSpPr>
      <dsp:spPr>
        <a:xfrm>
          <a:off x="3810706" y="3311347"/>
          <a:ext cx="2364930" cy="14189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FFFFFF"/>
              </a:solidFill>
              <a:latin typeface="Lato "/>
              <a:ea typeface="+mn-ea"/>
              <a:cs typeface="+mn-cs"/>
            </a:rPr>
            <a:t>Απώλεια παραγωγικότητας και υψηλές </a:t>
          </a:r>
          <a:r>
            <a:rPr lang="el-GR" sz="1600" b="1" kern="1200" dirty="0">
              <a:solidFill>
                <a:srgbClr val="FFFF00"/>
              </a:solidFill>
              <a:latin typeface="Lato "/>
              <a:ea typeface="+mn-ea"/>
              <a:cs typeface="+mn-cs"/>
            </a:rPr>
            <a:t>ιδιωτικές πληρωμές</a:t>
          </a:r>
          <a:endParaRPr lang="en-US" sz="1600" b="1" kern="1200" dirty="0">
            <a:solidFill>
              <a:srgbClr val="FFFF00"/>
            </a:solidFill>
            <a:latin typeface="Lato "/>
            <a:ea typeface="+mn-ea"/>
            <a:cs typeface="+mn-cs"/>
          </a:endParaRPr>
        </a:p>
      </dsp:txBody>
      <dsp:txXfrm>
        <a:off x="3810706" y="3311347"/>
        <a:ext cx="2364930" cy="1418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250DA-3CFF-4F32-A5F3-61B375F2106F}">
      <dsp:nvSpPr>
        <dsp:cNvPr id="0" name=""/>
        <dsp:cNvSpPr/>
      </dsp:nvSpPr>
      <dsp:spPr>
        <a:xfrm>
          <a:off x="6161366" y="2907292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A05EB5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               Ερευνητικά κέντρα 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836822" y="3285986"/>
        <a:ext cx="1443518" cy="983147"/>
      </dsp:txXfrm>
    </dsp:sp>
    <dsp:sp modelId="{34CB4161-6788-402D-9037-71CA00D17A85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65E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Σύλλογοι</a:t>
          </a: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l-G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Ασθενών με ΠΣ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460017" y="3337603"/>
        <a:ext cx="1443518" cy="983147"/>
      </dsp:txXfrm>
    </dsp:sp>
    <dsp:sp modelId="{C5A3D493-941C-4EF8-B4FC-D3B3B147A40F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72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Κέντρα Πολλαπλής Σκλήρυνσης 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612064" y="30587"/>
        <a:ext cx="1443518" cy="983147"/>
      </dsp:txXfrm>
    </dsp:sp>
    <dsp:sp modelId="{62F22A04-BC49-4351-A615-64FF26ACE077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A05EB5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Δομές υγείας και πρόνοιας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460017" y="30587"/>
        <a:ext cx="1443518" cy="983147"/>
      </dsp:txXfrm>
    </dsp:sp>
    <dsp:sp modelId="{7A272A52-5E03-40E4-A766-5C035DB7DA21}">
      <dsp:nvSpPr>
        <dsp:cNvPr id="0" name=""/>
        <dsp:cNvSpPr/>
      </dsp:nvSpPr>
      <dsp:spPr>
        <a:xfrm>
          <a:off x="3142008" y="95619"/>
          <a:ext cx="1884129" cy="1884129"/>
        </a:xfrm>
        <a:prstGeom prst="pieWedge">
          <a:avLst/>
        </a:prstGeom>
        <a:gradFill rotWithShape="0">
          <a:gsLst>
            <a:gs pos="0">
              <a:srgbClr val="A05EB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A05EB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Οικογενειακοί γιατροί</a:t>
          </a:r>
          <a:endParaRPr lang="en-US" sz="11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693857" y="647468"/>
        <a:ext cx="1332280" cy="1332280"/>
      </dsp:txXfrm>
    </dsp:sp>
    <dsp:sp modelId="{44C235AE-7789-4B2D-851A-5A0EE7DBB26F}">
      <dsp:nvSpPr>
        <dsp:cNvPr id="0" name=""/>
        <dsp:cNvSpPr/>
      </dsp:nvSpPr>
      <dsp:spPr>
        <a:xfrm rot="5400000">
          <a:off x="5443546" y="95619"/>
          <a:ext cx="1884129" cy="1884129"/>
        </a:xfrm>
        <a:prstGeom prst="pieWedge">
          <a:avLst/>
        </a:prstGeom>
        <a:gradFill rotWithShape="0">
          <a:gsLst>
            <a:gs pos="0">
              <a:srgbClr val="FFC72C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FC72C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Νευρολόγοι </a:t>
          </a:r>
          <a:endParaRPr lang="en-US" sz="11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-5400000">
        <a:off x="5443546" y="647468"/>
        <a:ext cx="1332280" cy="1332280"/>
      </dsp:txXfrm>
    </dsp:sp>
    <dsp:sp modelId="{03C0C052-C50D-4033-88FF-742122090532}">
      <dsp:nvSpPr>
        <dsp:cNvPr id="0" name=""/>
        <dsp:cNvSpPr/>
      </dsp:nvSpPr>
      <dsp:spPr>
        <a:xfrm rot="10800000">
          <a:off x="5444610" y="2307453"/>
          <a:ext cx="1878345" cy="1884129"/>
        </a:xfrm>
        <a:prstGeom prst="pieWedge">
          <a:avLst/>
        </a:prstGeom>
        <a:gradFill rotWithShape="0">
          <a:gsLst>
            <a:gs pos="0">
              <a:srgbClr val="A05EB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A05EB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Άλλοι επαγγελματίες υγείας:Νοσηλευτές, φυσιοθεραπευτές ψυχολόγοι, εργοθεραπευτές κ.α.  </a:t>
          </a:r>
          <a:endParaRPr lang="en-US" sz="10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5444610" y="2307453"/>
        <a:ext cx="1328190" cy="1332280"/>
      </dsp:txXfrm>
    </dsp:sp>
    <dsp:sp modelId="{990F2B49-D8A3-4A5B-B45D-9E69F58A5D84}">
      <dsp:nvSpPr>
        <dsp:cNvPr id="0" name=""/>
        <dsp:cNvSpPr/>
      </dsp:nvSpPr>
      <dsp:spPr>
        <a:xfrm rot="16200000">
          <a:off x="3131852" y="2300765"/>
          <a:ext cx="1884129" cy="1884129"/>
        </a:xfrm>
        <a:prstGeom prst="pieWedge">
          <a:avLst/>
        </a:prstGeom>
        <a:gradFill rotWithShape="0">
          <a:gsLst>
            <a:gs pos="0">
              <a:srgbClr val="00965E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00965E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Ιατροί ειδικοτήτων (ακτινολόγοι, ουρολόγοι, ψυχίατροι, εργαστηριακοί </a:t>
          </a:r>
          <a:r>
            <a:rPr lang="el-GR" sz="1100" b="1" kern="1200" dirty="0" err="1">
              <a:solidFill>
                <a:srgbClr val="000000"/>
              </a:solidFill>
              <a:latin typeface="Arial"/>
              <a:ea typeface="+mn-ea"/>
              <a:cs typeface="+mn-cs"/>
            </a:rPr>
            <a:t>κλπ</a:t>
          </a:r>
          <a:r>
            <a:rPr lang="el-GR" sz="11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)</a:t>
          </a:r>
          <a:endParaRPr lang="en-US" sz="11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5400000">
        <a:off x="3683701" y="2300765"/>
        <a:ext cx="1332280" cy="1332280"/>
      </dsp:txXfrm>
    </dsp:sp>
    <dsp:sp modelId="{1AF656E2-847A-4029-B2D2-7361779C02CB}">
      <dsp:nvSpPr>
        <dsp:cNvPr id="0" name=""/>
        <dsp:cNvSpPr/>
      </dsp:nvSpPr>
      <dsp:spPr>
        <a:xfrm>
          <a:off x="4932537" y="1633700"/>
          <a:ext cx="650525" cy="501034"/>
        </a:xfrm>
        <a:prstGeom prst="circularArrow">
          <a:avLst/>
        </a:prstGeom>
        <a:solidFill>
          <a:srgbClr val="A05EB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F78C5-F1A0-4ED1-BB44-1F52094BDB29}">
      <dsp:nvSpPr>
        <dsp:cNvPr id="0" name=""/>
        <dsp:cNvSpPr/>
      </dsp:nvSpPr>
      <dsp:spPr>
        <a:xfrm rot="10800000">
          <a:off x="4932537" y="2017018"/>
          <a:ext cx="650525" cy="565673"/>
        </a:xfrm>
        <a:prstGeom prst="circularArrow">
          <a:avLst/>
        </a:prstGeom>
        <a:solidFill>
          <a:srgbClr val="A05EB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4644D-CC21-463D-AFCE-1B9848C6764D}" type="datetimeFigureOut">
              <a:rPr lang="el-GR" smtClean="0"/>
              <a:t>5/11/24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9DD79-D2D3-4392-8B05-F3D8B0AE1F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50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59573"/>
            <a:ext cx="5852843" cy="432161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102f87cc64b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102f87cc64b_0_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8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D6BB5-CC2B-4400-AEB9-493DBF37F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6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9DD79-D2D3-4392-8B05-F3D8B0AE1F9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26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6499-8AE2-B6C5-4E74-FF487F60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F9021E-E3C3-F3AB-5A5D-DCE94CF96A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C0E5-F363-C048-A23A-56B45846258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C55CDA40-86DC-B7BF-AB01-00A5EF54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938D2ADB-13CC-0674-4E43-AD5F9FE697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38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C0E5-F363-C048-A23A-56B45846258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8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536FB-1EFC-6DA5-1994-0EB820DA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9CF3C0-BC73-D231-F859-AB0897F9AA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EC0E5-F363-C048-A23A-56B45846258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2FC9722D-1365-88D2-FE9B-94A28EDC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8C7786A-C75B-1FE5-29C7-86111D2DB3C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1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18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18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4" Type="http://schemas.openxmlformats.org/officeDocument/2006/relationships/image" Target="../media/image18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isual 1">
  <p:cSld name="Key Visual 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207" descr="A picture containing text, map, light, stre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8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 1">
  <p:cSld name="Key Message 1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oogle Shape;1248;p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561" y="180341"/>
            <a:ext cx="979172" cy="6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218"/>
          <p:cNvSpPr>
            <a:spLocks noGrp="1"/>
          </p:cNvSpPr>
          <p:nvPr>
            <p:ph type="body" idx="1"/>
          </p:nvPr>
        </p:nvSpPr>
        <p:spPr>
          <a:xfrm>
            <a:off x="6096000" y="1121340"/>
            <a:ext cx="4662800" cy="4665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ctr" anchorCtr="0">
            <a:noAutofit/>
          </a:bodyPr>
          <a:lstStyle>
            <a:lvl1pPr marL="609585" lvl="0" indent="-30479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33"/>
            </a:lvl1pPr>
            <a:lvl2pPr marL="1219170" lvl="1" indent="-304792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Font typeface="Arial"/>
              <a:buNone/>
              <a:defRPr/>
            </a:lvl2pPr>
            <a:lvl3pPr marL="1828754" lvl="2" indent="-30479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/>
            </a:lvl3pPr>
            <a:lvl4pPr marL="2438339" lvl="3" indent="-30479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marL="3047924" lvl="4" indent="-30479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52" name="Google Shape;1252;p218"/>
          <p:cNvSpPr/>
          <p:nvPr/>
        </p:nvSpPr>
        <p:spPr>
          <a:xfrm>
            <a:off x="1209575" y="6439743"/>
            <a:ext cx="899200" cy="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Only">
  <p:cSld name="Logos Only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8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3">
  <p:cSld name="New Section 3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" name="Google Shape;1261;p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561" y="180341"/>
            <a:ext cx="979172" cy="6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221"/>
          <p:cNvSpPr txBox="1">
            <a:spLocks noGrp="1"/>
          </p:cNvSpPr>
          <p:nvPr>
            <p:ph type="title"/>
          </p:nvPr>
        </p:nvSpPr>
        <p:spPr>
          <a:xfrm>
            <a:off x="1083600" y="2303876"/>
            <a:ext cx="5012400" cy="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221"/>
          <p:cNvSpPr/>
          <p:nvPr/>
        </p:nvSpPr>
        <p:spPr>
          <a:xfrm>
            <a:off x="1209575" y="6439743"/>
            <a:ext cx="899200" cy="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1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" name="Google Shape;1267;p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5668" y="431122"/>
            <a:ext cx="813600" cy="42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69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p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5668" y="431122"/>
            <a:ext cx="813600" cy="4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223"/>
          <p:cNvSpPr/>
          <p:nvPr/>
        </p:nvSpPr>
        <p:spPr>
          <a:xfrm>
            <a:off x="0" y="6557060"/>
            <a:ext cx="12192000" cy="300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1" name="Google Shape;1271;p223"/>
          <p:cNvPicPr preferRelativeResize="0"/>
          <p:nvPr/>
        </p:nvPicPr>
        <p:blipFill rotWithShape="1">
          <a:blip r:embed="rId3">
            <a:alphaModFix/>
          </a:blip>
          <a:srcRect b="12234"/>
          <a:stretch/>
        </p:blipFill>
        <p:spPr>
          <a:xfrm>
            <a:off x="1" y="6557060"/>
            <a:ext cx="12182475" cy="30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38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24"/>
          <p:cNvSpPr txBox="1">
            <a:spLocks noGrp="1"/>
          </p:cNvSpPr>
          <p:nvPr>
            <p:ph type="title"/>
          </p:nvPr>
        </p:nvSpPr>
        <p:spPr>
          <a:xfrm>
            <a:off x="517771" y="123825"/>
            <a:ext cx="10345600" cy="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24"/>
          <p:cNvSpPr txBox="1">
            <a:spLocks noGrp="1"/>
          </p:cNvSpPr>
          <p:nvPr>
            <p:ph type="ftr" idx="11"/>
          </p:nvPr>
        </p:nvSpPr>
        <p:spPr>
          <a:xfrm>
            <a:off x="3500927" y="6484903"/>
            <a:ext cx="519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5" name="Google Shape;1275;p224"/>
          <p:cNvSpPr txBox="1">
            <a:spLocks noGrp="1"/>
          </p:cNvSpPr>
          <p:nvPr>
            <p:ph type="dt" idx="10"/>
          </p:nvPr>
        </p:nvSpPr>
        <p:spPr>
          <a:xfrm>
            <a:off x="588951" y="6484903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6" name="Google Shape;1276;p224"/>
          <p:cNvSpPr txBox="1"/>
          <p:nvPr/>
        </p:nvSpPr>
        <p:spPr>
          <a:xfrm>
            <a:off x="11512551" y="6455975"/>
            <a:ext cx="5700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33" tIns="47400" rIns="94833" bIns="474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B1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43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1" name="Google Shape;1281;p226"/>
          <p:cNvCxnSpPr/>
          <p:nvPr/>
        </p:nvCxnSpPr>
        <p:spPr>
          <a:xfrm>
            <a:off x="1" y="1738313"/>
            <a:ext cx="10880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2" name="Google Shape;1282;p226"/>
          <p:cNvSpPr/>
          <p:nvPr/>
        </p:nvSpPr>
        <p:spPr>
          <a:xfrm>
            <a:off x="10355389" y="115901"/>
            <a:ext cx="1416400" cy="8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400" tIns="37200" rIns="74400" bIns="37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1915" y="180979"/>
            <a:ext cx="1205523" cy="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26"/>
          <p:cNvSpPr txBox="1">
            <a:spLocks noGrp="1"/>
          </p:cNvSpPr>
          <p:nvPr>
            <p:ph type="ctrTitle"/>
          </p:nvPr>
        </p:nvSpPr>
        <p:spPr>
          <a:xfrm>
            <a:off x="511913" y="2601925"/>
            <a:ext cx="1116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5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85" name="Google Shape;1285;p226"/>
          <p:cNvSpPr txBox="1">
            <a:spLocks noGrp="1"/>
          </p:cNvSpPr>
          <p:nvPr>
            <p:ph type="subTitle" idx="1"/>
          </p:nvPr>
        </p:nvSpPr>
        <p:spPr>
          <a:xfrm>
            <a:off x="531544" y="3644916"/>
            <a:ext cx="11148800" cy="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00"/>
              <a:buFont typeface="Arial"/>
              <a:buNone/>
              <a:defRPr sz="2667" b="1" i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 sz="1467"/>
            </a:lvl2pPr>
            <a:lvl3pPr lvl="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 sz="1467"/>
            </a:lvl3pPr>
            <a:lvl4pPr lvl="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 sz="1467"/>
            </a:lvl4pPr>
            <a:lvl5pPr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67"/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67"/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67"/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67"/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88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227"/>
          <p:cNvSpPr txBox="1">
            <a:spLocks noGrp="1"/>
          </p:cNvSpPr>
          <p:nvPr>
            <p:ph type="title"/>
          </p:nvPr>
        </p:nvSpPr>
        <p:spPr>
          <a:xfrm>
            <a:off x="517771" y="452440"/>
            <a:ext cx="105632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88" name="Google Shape;1288;p227"/>
          <p:cNvSpPr txBox="1">
            <a:spLocks noGrp="1"/>
          </p:cNvSpPr>
          <p:nvPr>
            <p:ph type="body" idx="1"/>
          </p:nvPr>
        </p:nvSpPr>
        <p:spPr>
          <a:xfrm>
            <a:off x="525771" y="1317625"/>
            <a:ext cx="11150400" cy="5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2pPr>
            <a:lvl3pPr marL="1828754" lvl="2" indent="-3047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3pPr>
            <a:lvl4pPr marL="2438339" lvl="3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67"/>
            </a:lvl4pPr>
            <a:lvl5pPr marL="3047924" lvl="4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67"/>
            </a:lvl5pPr>
            <a:lvl6pPr marL="3657509" lvl="5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67"/>
            </a:lvl6pPr>
            <a:lvl7pPr marL="4267093" lvl="6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67"/>
            </a:lvl7pPr>
            <a:lvl8pPr marL="4876678" lvl="7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67"/>
            </a:lvl8pPr>
            <a:lvl9pPr marL="5486263" lvl="8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67"/>
            </a:lvl9pPr>
          </a:lstStyle>
          <a:p>
            <a:endParaRPr/>
          </a:p>
        </p:txBody>
      </p:sp>
      <p:sp>
        <p:nvSpPr>
          <p:cNvPr id="1289" name="Google Shape;1289;p227"/>
          <p:cNvSpPr txBox="1">
            <a:spLocks noGrp="1"/>
          </p:cNvSpPr>
          <p:nvPr>
            <p:ph type="sldNum" idx="12"/>
          </p:nvPr>
        </p:nvSpPr>
        <p:spPr>
          <a:xfrm>
            <a:off x="529493" y="6470501"/>
            <a:ext cx="111388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28"/>
          <p:cNvSpPr/>
          <p:nvPr/>
        </p:nvSpPr>
        <p:spPr>
          <a:xfrm>
            <a:off x="10896697" y="5067444"/>
            <a:ext cx="942800" cy="36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28"/>
          <p:cNvSpPr txBox="1">
            <a:spLocks noGrp="1"/>
          </p:cNvSpPr>
          <p:nvPr>
            <p:ph type="title"/>
          </p:nvPr>
        </p:nvSpPr>
        <p:spPr>
          <a:xfrm>
            <a:off x="512239" y="442389"/>
            <a:ext cx="98212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/>
            </a:lvl9pPr>
          </a:lstStyle>
          <a:p>
            <a:endParaRPr/>
          </a:p>
        </p:txBody>
      </p:sp>
      <p:sp>
        <p:nvSpPr>
          <p:cNvPr id="1293" name="Google Shape;1293;p228"/>
          <p:cNvSpPr txBox="1">
            <a:spLocks noGrp="1"/>
          </p:cNvSpPr>
          <p:nvPr>
            <p:ph type="body" idx="1"/>
          </p:nvPr>
        </p:nvSpPr>
        <p:spPr>
          <a:xfrm>
            <a:off x="512233" y="1384328"/>
            <a:ext cx="11156000" cy="48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3979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467">
                <a:solidFill>
                  <a:schemeClr val="dk2"/>
                </a:solidFill>
              </a:defRPr>
            </a:lvl1pPr>
            <a:lvl2pPr marL="1219170" lvl="1" indent="-3979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–"/>
              <a:defRPr sz="1467"/>
            </a:lvl2pPr>
            <a:lvl3pPr marL="1828754" lvl="2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467"/>
            </a:lvl3pPr>
            <a:lvl4pPr marL="2438339" lvl="3" indent="-39792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–"/>
              <a:defRPr sz="1467"/>
            </a:lvl4pPr>
            <a:lvl5pPr marL="3047924" lvl="4" indent="-39792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»"/>
              <a:defRPr sz="1467"/>
            </a:lvl5pPr>
            <a:lvl6pPr marL="3657509" lvl="5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67"/>
            </a:lvl6pPr>
            <a:lvl7pPr marL="4267093" lvl="6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67"/>
            </a:lvl7pPr>
            <a:lvl8pPr marL="4876678" lvl="7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67"/>
            </a:lvl8pPr>
            <a:lvl9pPr marL="5486263" lvl="8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467"/>
            </a:lvl9pPr>
          </a:lstStyle>
          <a:p>
            <a:endParaRPr/>
          </a:p>
        </p:txBody>
      </p:sp>
      <p:sp>
        <p:nvSpPr>
          <p:cNvPr id="1294" name="Google Shape;1294;p228"/>
          <p:cNvSpPr txBox="1">
            <a:spLocks noGrp="1"/>
          </p:cNvSpPr>
          <p:nvPr>
            <p:ph type="sldNum" idx="12"/>
          </p:nvPr>
        </p:nvSpPr>
        <p:spPr>
          <a:xfrm>
            <a:off x="11007157" y="6636589"/>
            <a:ext cx="6828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0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isual 2">
  <p:cSld name="Key Visual 2"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oogle Shape;1296;p229" descr="A picture containing text, map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561" y="180341"/>
            <a:ext cx="979172" cy="655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09"/>
          <p:cNvSpPr/>
          <p:nvPr/>
        </p:nvSpPr>
        <p:spPr>
          <a:xfrm>
            <a:off x="6096000" y="3429000"/>
            <a:ext cx="6096000" cy="3429200"/>
          </a:xfrm>
          <a:prstGeom prst="rect">
            <a:avLst/>
          </a:prstGeom>
          <a:gradFill>
            <a:gsLst>
              <a:gs pos="0">
                <a:srgbClr val="FFFFFF">
                  <a:alpha val="17254"/>
                </a:srgbClr>
              </a:gs>
              <a:gs pos="50000">
                <a:srgbClr val="FFFFFF">
                  <a:alpha val="17254"/>
                </a:srgbClr>
              </a:gs>
              <a:gs pos="100000">
                <a:srgbClr val="ED8B00">
                  <a:alpha val="43529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9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67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">
  <p:cSld name="1_Basic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30"/>
          <p:cNvSpPr/>
          <p:nvPr/>
        </p:nvSpPr>
        <p:spPr>
          <a:xfrm>
            <a:off x="452733" y="2100507"/>
            <a:ext cx="11286800" cy="4647600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0" name="Google Shape;1300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5668" y="431122"/>
            <a:ext cx="813600" cy="4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230"/>
          <p:cNvSpPr/>
          <p:nvPr/>
        </p:nvSpPr>
        <p:spPr>
          <a:xfrm>
            <a:off x="0" y="6557060"/>
            <a:ext cx="12192000" cy="300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2" name="Google Shape;1302;p230"/>
          <p:cNvPicPr preferRelativeResize="0"/>
          <p:nvPr/>
        </p:nvPicPr>
        <p:blipFill rotWithShape="1">
          <a:blip r:embed="rId3">
            <a:alphaModFix/>
          </a:blip>
          <a:srcRect b="12234"/>
          <a:stretch/>
        </p:blipFill>
        <p:spPr>
          <a:xfrm>
            <a:off x="1" y="6557060"/>
            <a:ext cx="12182475" cy="30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37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INING Title Slide (Unbr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CTRIMS 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6437" r="33820" b="26247"/>
          <a:stretch>
            <a:fillRect/>
          </a:stretch>
        </p:blipFill>
        <p:spPr bwMode="auto">
          <a:xfrm>
            <a:off x="10308170" y="6342063"/>
            <a:ext cx="161501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lnSpc>
                <a:spcPct val="95000"/>
              </a:lnSpc>
              <a:defRPr sz="3600">
                <a:solidFill>
                  <a:srgbClr val="008CD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0128"/>
            <a:ext cx="8534400" cy="1673352"/>
          </a:xfrm>
        </p:spPr>
        <p:txBody>
          <a:bodyPr anchor="b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62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IN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398592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15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RAININ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rgbClr val="008CD3"/>
              </a:buClr>
              <a:buSzTx/>
              <a:buFont typeface="Symbol" pitchFamily="18" charset="2"/>
              <a:buChar char="·"/>
              <a:tabLst/>
              <a:defRPr sz="2000"/>
            </a:lvl1pPr>
            <a:lvl2pPr marL="511175" marR="0" indent="-22860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1800"/>
            </a:lvl2pPr>
            <a:lvl3pPr marL="7397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•"/>
              <a:tabLst/>
              <a:defRPr sz="1600"/>
            </a:lvl3pPr>
            <a:lvl4pPr marL="9683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1400"/>
            </a:lvl4pPr>
            <a:lvl5pPr marL="11969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rgbClr val="008CD3"/>
              </a:buClr>
              <a:buSzTx/>
              <a:buFont typeface="Symbol" pitchFamily="18" charset="2"/>
              <a:buChar char="·"/>
              <a:tabLst/>
              <a:defRPr sz="2000"/>
            </a:lvl1pPr>
            <a:lvl2pPr marL="511175" marR="0" indent="-22860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2000"/>
            </a:lvl2pPr>
            <a:lvl3pPr marL="7397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•"/>
              <a:tabLst/>
              <a:defRPr sz="2000"/>
            </a:lvl3pPr>
            <a:lvl4pPr marL="9683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2000"/>
            </a:lvl4pPr>
            <a:lvl5pPr marL="11969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668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AINI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55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AIN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296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E786EA3-1785-491E-9F92-D7496C177892}" type="datetimeFigureOut">
              <a:rPr lang="en-GB" smtClean="0">
                <a:solidFill>
                  <a:srgbClr val="000000"/>
                </a:solidFill>
              </a:rPr>
              <a:pPr/>
              <a:t>05/11/2024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8F78D2C-5649-4C02-83FF-354F98F3755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1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100869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5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172200"/>
            <a:ext cx="12192000" cy="408062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37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100869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5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93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5F06BF-2C16-431B-900E-21C55F95355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E2E38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1E1F5-0A9E-5BCA-0536-11008C8613F7}"/>
              </a:ext>
            </a:extLst>
          </p:cNvPr>
          <p:cNvSpPr/>
          <p:nvPr userDrawn="1"/>
        </p:nvSpPr>
        <p:spPr bwMode="auto">
          <a:xfrm>
            <a:off x="-1" y="358"/>
            <a:ext cx="12192001" cy="6857642"/>
          </a:xfrm>
          <a:prstGeom prst="rect">
            <a:avLst/>
          </a:prstGeom>
          <a:solidFill>
            <a:srgbClr val="1E5B89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19" tIns="41309" rIns="82619" bIns="413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42"/>
              </a:spcAft>
              <a:buClrTx/>
              <a:buSzTx/>
              <a:buFontTx/>
              <a:buNone/>
              <a:tabLst/>
              <a:defRPr/>
            </a:pPr>
            <a:endParaRPr kumimoji="0" lang="en-US" sz="813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7856" y="1933363"/>
            <a:ext cx="4927845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100" y="3091922"/>
            <a:ext cx="4326679" cy="979702"/>
          </a:xfrm>
        </p:spPr>
        <p:txBody>
          <a:bodyPr/>
          <a:lstStyle>
            <a:lvl1pPr>
              <a:defRPr sz="299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100" y="4183860"/>
            <a:ext cx="4326679" cy="1046323"/>
          </a:xfrm>
        </p:spPr>
        <p:txBody>
          <a:bodyPr/>
          <a:lstStyle>
            <a:lvl1pPr marL="0" indent="0" algn="l">
              <a:spcAft>
                <a:spcPts val="1199"/>
              </a:spcAft>
              <a:buNone/>
              <a:defRPr sz="19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599" b="1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09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210"/>
          <p:cNvSpPr txBox="1">
            <a:spLocks noGrp="1"/>
          </p:cNvSpPr>
          <p:nvPr>
            <p:ph type="title"/>
          </p:nvPr>
        </p:nvSpPr>
        <p:spPr>
          <a:xfrm>
            <a:off x="1083600" y="2303876"/>
            <a:ext cx="5012400" cy="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10"/>
          <p:cNvSpPr txBox="1">
            <a:spLocks noGrp="1"/>
          </p:cNvSpPr>
          <p:nvPr>
            <p:ph type="body" idx="1"/>
          </p:nvPr>
        </p:nvSpPr>
        <p:spPr>
          <a:xfrm>
            <a:off x="1083600" y="3429000"/>
            <a:ext cx="50124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Arial"/>
              <a:buNone/>
              <a:defRPr sz="2800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Font typeface="Arial"/>
              <a:buNone/>
              <a:defRPr sz="2000"/>
            </a:lvl2pPr>
            <a:lvl3pPr marL="1828754" lvl="2" indent="-3047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sz="2000"/>
            </a:lvl3pPr>
            <a:lvl4pPr marL="2438339" lvl="3" indent="-3047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/>
            </a:lvl4pPr>
            <a:lvl5pPr marL="3047924" lvl="4" indent="-3047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20" name="Google Shape;1220;p210"/>
          <p:cNvSpPr/>
          <p:nvPr/>
        </p:nvSpPr>
        <p:spPr>
          <a:xfrm>
            <a:off x="1209575" y="6439743"/>
            <a:ext cx="899200" cy="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4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bg>
      <p:bgPr>
        <a:solidFill>
          <a:srgbClr val="BED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4DE3D092-7E26-41C0-89F4-7773EFD335E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1251" y="6356350"/>
            <a:ext cx="303055" cy="311151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0D2ABCB-A9B8-43D8-8FFD-215E3C26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latin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39DA0D2-FDE1-4CD6-AD29-64376C3B0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latin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AF1A6A-394F-44B4-9F04-5433AF890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342C536-025F-EFDA-4B72-5F58F97EE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5" r="17700"/>
          <a:stretch/>
        </p:blipFill>
        <p:spPr>
          <a:xfrm>
            <a:off x="9234" y="-180024"/>
            <a:ext cx="12182766" cy="72180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FD2F9B-4AA9-B0E6-E3E3-A79DA32113D0}"/>
              </a:ext>
            </a:extLst>
          </p:cNvPr>
          <p:cNvSpPr/>
          <p:nvPr userDrawn="1"/>
        </p:nvSpPr>
        <p:spPr bwMode="auto">
          <a:xfrm>
            <a:off x="18468" y="-180024"/>
            <a:ext cx="12173532" cy="7210383"/>
          </a:xfrm>
          <a:prstGeom prst="rect">
            <a:avLst/>
          </a:prstGeom>
          <a:solidFill>
            <a:srgbClr val="0D4E7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R" sz="90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B4411D-7AD5-8CA7-3200-417E30640055}"/>
              </a:ext>
            </a:extLst>
          </p:cNvPr>
          <p:cNvSpPr/>
          <p:nvPr userDrawn="1"/>
        </p:nvSpPr>
        <p:spPr bwMode="auto">
          <a:xfrm>
            <a:off x="5716" y="9711898"/>
            <a:ext cx="11578590" cy="6857998"/>
          </a:xfrm>
          <a:prstGeom prst="rect">
            <a:avLst/>
          </a:prstGeom>
          <a:solidFill>
            <a:srgbClr val="1786DB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R" sz="900" b="0" i="0" u="none" strike="noStrike" kern="1200" cap="none" spc="0" normalizeH="0" baseline="0" noProof="0" err="1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64FF9C-C18C-FD9B-E399-BE7DA9058F61}"/>
              </a:ext>
            </a:extLst>
          </p:cNvPr>
          <p:cNvSpPr/>
          <p:nvPr userDrawn="1"/>
        </p:nvSpPr>
        <p:spPr>
          <a:xfrm>
            <a:off x="4835345" y="4100020"/>
            <a:ext cx="166167" cy="1775155"/>
          </a:xfrm>
          <a:prstGeom prst="rect">
            <a:avLst/>
          </a:prstGeom>
          <a:solidFill>
            <a:srgbClr val="BEDFF8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69717A8-657C-A911-71A3-AA067A205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1513" y="4099893"/>
            <a:ext cx="6779671" cy="1775155"/>
          </a:xfrm>
          <a:solidFill>
            <a:srgbClr val="2E2E38">
              <a:alpha val="74000"/>
            </a:srgbClr>
          </a:solidFill>
        </p:spPr>
        <p:txBody>
          <a:bodyPr wrap="square" lIns="274320" tIns="91440" rIns="91440" bIns="91440" rtlCol="0" anchor="ctr" anchorCtr="0">
            <a:noAutofit/>
          </a:bodyPr>
          <a:lstStyle>
            <a:lvl1pPr marL="0" indent="0">
              <a:buNone/>
              <a:defRPr lang="en-IN" sz="3599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/>
              <a:t>Section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85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page"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C1AC4-60C3-834C-A6EE-362EEC0953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514F48C7-EDCF-4DD0-85E1-07189CE34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276" y="6573138"/>
            <a:ext cx="1821515" cy="83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en-US" sz="542" b="0" i="0" smtClean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l-GR"/>
              <a:t>Confidential. All rights reserved. EY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24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τρατηγικ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11324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1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ΔΟΜΗ+ΡΟΛΟ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11324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03E8DC33-2C5B-9D29-DF23-78F07CED8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276" y="6573138"/>
            <a:ext cx="1821515" cy="83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en-US" sz="542" b="0" i="0" smtClean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l-GR"/>
              <a:t>Confidential. All rights reserved. EY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ΤΕΧΝΟΛΟΓ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129038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03E8DC33-2C5B-9D29-DF23-78F07CED8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276" y="6573138"/>
            <a:ext cx="1821515" cy="83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en-US" sz="542" b="0" i="0" smtClean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l-GR"/>
              <a:t>Confidential. All rights reserved. EY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25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3065671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03E8DC33-2C5B-9D29-DF23-78F07CED8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276" y="6573138"/>
            <a:ext cx="1821515" cy="83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en-US" sz="542" b="0" i="0" smtClean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l-GR"/>
              <a:t>Confidential. All rights reserved. EY 2022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CCA5129-9EC5-2AA1-95B7-B13674962A77}"/>
              </a:ext>
            </a:extLst>
          </p:cNvPr>
          <p:cNvSpPr txBox="1">
            <a:spLocks/>
          </p:cNvSpPr>
          <p:nvPr userDrawn="1"/>
        </p:nvSpPr>
        <p:spPr>
          <a:xfrm>
            <a:off x="236327" y="104362"/>
            <a:ext cx="2533938" cy="21788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3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340">
              <a:buClr>
                <a:srgbClr val="FFE600"/>
              </a:buClr>
              <a:defRPr/>
            </a:pPr>
            <a:r>
              <a:rPr lang="el-GR" sz="1000" b="1" cap="all" spc="199">
                <a:solidFill>
                  <a:srgbClr val="1E5B89"/>
                </a:solidFill>
              </a:rPr>
              <a:t> Προϋπολογισμός &amp; Κόστη</a:t>
            </a:r>
            <a:endParaRPr lang="en-IN" sz="1000" b="1" cap="all" spc="199">
              <a:solidFill>
                <a:srgbClr val="1E5B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2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088159"/>
              </p:ext>
            </p:extLst>
          </p:nvPr>
        </p:nvGraphicFramePr>
        <p:xfrm>
          <a:off x="1436" y="1436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" y="1436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CE7A0-1E55-B243-A2B3-7110B30C3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59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text page">
    <p:bg>
      <p:bgPr>
        <a:solidFill>
          <a:srgbClr val="1E5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60F66B-4B38-4BF0-9957-9102C93F23FC}"/>
              </a:ext>
            </a:extLst>
          </p:cNvPr>
          <p:cNvCxnSpPr/>
          <p:nvPr userDrawn="1"/>
        </p:nvCxnSpPr>
        <p:spPr bwMode="auto">
          <a:xfrm>
            <a:off x="3631224" y="1186962"/>
            <a:ext cx="0" cy="47918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54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244882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CE7A0-1E55-B243-A2B3-7110B30C3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02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oach Template"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DEA8D-FE13-9642-B6EE-5AA960A211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l-GR"/>
              <a:t>Confidential. All rights reserved. EY 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36694-5E9A-B349-9670-9886790C2A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EY Proposal | HCC patient journey mapping  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C1AC4-60C3-834C-A6EE-362EEC0953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61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771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ΔΟΜΗ+ΡΟΛΟ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11324"/>
              </p:ext>
            </p:ext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99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78C-A9F1-421E-930E-66F990226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FCB6E-8EC7-4A9C-AD9C-0EFFB3D06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6D0F-2BBF-4C01-AEDB-688759577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DF6FC00-1845-4EE8-BB79-99E28A7A8C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32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E6EC-5F26-4DA3-B25D-11D83C89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9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3146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D7B0-44FD-4E8B-8EB2-9971F403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470"/>
            <a:ext cx="10515600" cy="508149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7AFB7975-F156-4D9F-8E3D-E3F4E0D7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6DD2F-599D-450C-A49B-579EE8C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68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9ED3-1B58-4E94-9CD8-450AD6EC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C49F3-D46B-43DE-8DB3-EECA302DF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FC00-1845-4EE8-BB79-99E28A7A8C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03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ΔΟΜΗ+ΡΟΛΟ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49C8E-8BA0-4CD9-9079-CDE1FD721B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35" y="1435"/>
          <a:ext cx="1435" cy="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49C8E-8BA0-4CD9-9079-CDE1FD721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" y="1435"/>
                        <a:ext cx="1435" cy="1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99FDC-A454-2F4B-AB6E-ABE75575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6" y="491774"/>
            <a:ext cx="10337599" cy="369332"/>
          </a:xfrm>
        </p:spPr>
        <p:txBody>
          <a:bodyPr vert="horz" anchor="b"/>
          <a:lstStyle>
            <a:lvl1pPr>
              <a:defRPr>
                <a:solidFill>
                  <a:srgbClr val="1E5B89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575DA-AE5A-574B-A842-82704741ECD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2390" y="932682"/>
            <a:ext cx="10468405" cy="0"/>
          </a:xfrm>
          <a:prstGeom prst="line">
            <a:avLst/>
          </a:prstGeom>
          <a:ln>
            <a:solidFill>
              <a:srgbClr val="1E5B8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AA86-B085-D145-BD23-23AB18D25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40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100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030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197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1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&amp; Image [LEFT]">
  <p:cSld name="Title, Content &amp; Image [LEFT]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p213"/>
          <p:cNvPicPr preferRelativeResize="0"/>
          <p:nvPr/>
        </p:nvPicPr>
        <p:blipFill rotWithShape="1">
          <a:blip r:embed="rId2">
            <a:alphaModFix amt="50000"/>
          </a:blip>
          <a:srcRect t="26367"/>
          <a:stretch/>
        </p:blipFill>
        <p:spPr>
          <a:xfrm>
            <a:off x="0" y="1808162"/>
            <a:ext cx="12192000" cy="5049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213"/>
          <p:cNvSpPr/>
          <p:nvPr/>
        </p:nvSpPr>
        <p:spPr>
          <a:xfrm>
            <a:off x="6096000" y="3429000"/>
            <a:ext cx="6096000" cy="3429200"/>
          </a:xfrm>
          <a:prstGeom prst="rect">
            <a:avLst/>
          </a:prstGeom>
          <a:gradFill>
            <a:gsLst>
              <a:gs pos="0">
                <a:srgbClr val="FFFFFF">
                  <a:alpha val="17254"/>
                </a:srgbClr>
              </a:gs>
              <a:gs pos="50000">
                <a:srgbClr val="FFFFFF">
                  <a:alpha val="17254"/>
                </a:srgbClr>
              </a:gs>
              <a:gs pos="100000">
                <a:srgbClr val="ED8B00">
                  <a:alpha val="43529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13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9" name="Google Shape;1229;p213"/>
          <p:cNvSpPr txBox="1">
            <a:spLocks noGrp="1"/>
          </p:cNvSpPr>
          <p:nvPr>
            <p:ph type="body" idx="1"/>
          </p:nvPr>
        </p:nvSpPr>
        <p:spPr>
          <a:xfrm>
            <a:off x="6203951" y="1808163"/>
            <a:ext cx="5464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1pPr>
            <a:lvl2pPr marL="1219170" marR="0" lvl="1" indent="-431789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–"/>
              <a:defRPr/>
            </a:lvl2pPr>
            <a:lvl3pPr marL="1828754" marR="0" lvl="2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30" name="Google Shape;1230;p213"/>
          <p:cNvSpPr>
            <a:spLocks noGrp="1"/>
          </p:cNvSpPr>
          <p:nvPr>
            <p:ph type="pic" idx="2"/>
          </p:nvPr>
        </p:nvSpPr>
        <p:spPr>
          <a:xfrm>
            <a:off x="515937" y="1808163"/>
            <a:ext cx="5464400" cy="43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1964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34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753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937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485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498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540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853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09707"/>
            <a:ext cx="10972800" cy="459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6309-14C0-4666-BC64-DFF8EBF3A82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04800" y="6208068"/>
            <a:ext cx="11277600" cy="230832"/>
          </a:xfrm>
        </p:spPr>
        <p:txBody>
          <a:bodyPr anchor="b">
            <a:spAutoFit/>
          </a:bodyPr>
          <a:lstStyle>
            <a:lvl1pPr marL="0" indent="0">
              <a:spcBef>
                <a:spcPts val="100"/>
              </a:spcBef>
              <a:buNone/>
              <a:defRPr sz="1000">
                <a:solidFill>
                  <a:schemeClr val="tx1"/>
                </a:solidFill>
              </a:defRPr>
            </a:lvl1pPr>
            <a:lvl2pPr marL="282575" indent="0">
              <a:buNone/>
              <a:defRPr sz="1000">
                <a:solidFill>
                  <a:schemeClr val="tx1"/>
                </a:solidFill>
              </a:defRPr>
            </a:lvl2pPr>
            <a:lvl3pPr marL="568325" indent="0">
              <a:buNone/>
              <a:defRPr sz="1000">
                <a:solidFill>
                  <a:schemeClr val="tx1"/>
                </a:solidFill>
              </a:defRPr>
            </a:lvl3pPr>
            <a:lvl4pPr marL="798513" indent="0">
              <a:buNone/>
              <a:defRPr sz="1000">
                <a:solidFill>
                  <a:schemeClr val="tx1"/>
                </a:solidFill>
              </a:defRPr>
            </a:lvl4pPr>
            <a:lvl5pPr marL="1030287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Footnote, if needed</a:t>
            </a:r>
          </a:p>
        </p:txBody>
      </p:sp>
    </p:spTree>
    <p:extLst>
      <p:ext uri="{BB962C8B-B14F-4D97-AF65-F5344CB8AC3E}">
        <p14:creationId xmlns:p14="http://schemas.microsoft.com/office/powerpoint/2010/main" val="1996146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09"/>
          <p:cNvSpPr/>
          <p:nvPr/>
        </p:nvSpPr>
        <p:spPr>
          <a:xfrm>
            <a:off x="6096000" y="3429000"/>
            <a:ext cx="6096000" cy="3429200"/>
          </a:xfrm>
          <a:prstGeom prst="rect">
            <a:avLst/>
          </a:prstGeom>
          <a:gradFill>
            <a:gsLst>
              <a:gs pos="0">
                <a:srgbClr val="FFFFFF">
                  <a:alpha val="17254"/>
                </a:srgbClr>
              </a:gs>
              <a:gs pos="50000">
                <a:srgbClr val="FFFFFF">
                  <a:alpha val="17254"/>
                </a:srgbClr>
              </a:gs>
              <a:gs pos="100000">
                <a:srgbClr val="ED8B00">
                  <a:alpha val="43529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9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298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D55917-D464-461F-A3B2-CF51C7B7B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49994-BE51-4B34-A8B7-65EDF5874C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843" y="1666061"/>
            <a:ext cx="967534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Verdana bold 36pt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F0B4-1769-4A32-97D0-162EE37DC9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843" y="416407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Subtitle/date/time/location </a:t>
            </a:r>
            <a:br>
              <a:rPr lang="en-US"/>
            </a:br>
            <a:r>
              <a:rPr lang="en-US"/>
              <a:t>Verdana bold 21pt</a:t>
            </a:r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99267AB-D408-4E60-8C10-435A86AF12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2" y="5873029"/>
            <a:ext cx="1228346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&amp; Image [LEFT CLEAN]">
  <p:cSld name="Title, Content &amp; Image [LEFT CLEAN]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14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214"/>
          <p:cNvSpPr txBox="1">
            <a:spLocks noGrp="1"/>
          </p:cNvSpPr>
          <p:nvPr>
            <p:ph type="body" idx="1"/>
          </p:nvPr>
        </p:nvSpPr>
        <p:spPr>
          <a:xfrm>
            <a:off x="6203951" y="1808163"/>
            <a:ext cx="5464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1pPr>
            <a:lvl2pPr marL="1219170" marR="0" lvl="1" indent="-431789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–"/>
              <a:defRPr/>
            </a:lvl2pPr>
            <a:lvl3pPr marL="1828754" marR="0" lvl="2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34" name="Google Shape;1234;p214"/>
          <p:cNvSpPr>
            <a:spLocks noGrp="1"/>
          </p:cNvSpPr>
          <p:nvPr>
            <p:ph type="pic" idx="2"/>
          </p:nvPr>
        </p:nvSpPr>
        <p:spPr>
          <a:xfrm>
            <a:off x="515937" y="1808163"/>
            <a:ext cx="5464400" cy="43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930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Divid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763382-5B2D-4170-9CA3-E702A02C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11333-2911-4B48-B549-F514A3B0A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2026508"/>
            <a:ext cx="9357926" cy="23827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30pt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238E0-F0B4-4B1C-A1F2-607485F85B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625" y="5140411"/>
            <a:ext cx="9357926" cy="94923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Verdana bold white 21pt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15C4C5-F098-4EEB-9B37-A82979DEC2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272" y="5873029"/>
            <a:ext cx="1228346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1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Divid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763382-5B2D-4170-9CA3-E702A02C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6"/>
            <a:ext cx="1219199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11333-2911-4B48-B549-F514A3B0A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2026508"/>
            <a:ext cx="9357926" cy="23827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30pt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238E0-F0B4-4B1C-A1F2-607485F85B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625" y="5140411"/>
            <a:ext cx="9357926" cy="94923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Verdana bold white 21pt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4B8C-F5DE-4728-A740-1936E6A0C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272" y="5873029"/>
            <a:ext cx="1228346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5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Divider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763382-5B2D-4170-9CA3-E702A02C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6"/>
            <a:ext cx="12191998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11333-2911-4B48-B549-F514A3B0A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2026508"/>
            <a:ext cx="9357926" cy="23827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30pt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238E0-F0B4-4B1C-A1F2-607485F85B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625" y="5140411"/>
            <a:ext cx="9357926" cy="94923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Verdana bold white 21pt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C4952-FDAE-498B-9089-898EF2E6C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272" y="5873029"/>
            <a:ext cx="1228346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8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D58-CD0A-4A90-897F-2ADDAE8DB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336550"/>
            <a:ext cx="10925175" cy="8084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Verdana bold 22pt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BF35-F56D-412F-83F6-E84953F3ED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GB"/>
              <a:t>Bullet level 1, 16 </a:t>
            </a:r>
            <a:r>
              <a:rPr lang="en-GB" err="1"/>
              <a:t>pt</a:t>
            </a:r>
            <a:endParaRPr lang="en-GB"/>
          </a:p>
          <a:p>
            <a:pPr lvl="1"/>
            <a:r>
              <a:rPr lang="en-GB"/>
              <a:t>Bullet level 2, 16 </a:t>
            </a:r>
            <a:r>
              <a:rPr lang="en-GB" err="1"/>
              <a:t>pt</a:t>
            </a:r>
            <a:endParaRPr lang="en-GB"/>
          </a:p>
          <a:p>
            <a:pPr lvl="2"/>
            <a:r>
              <a:rPr lang="en-GB"/>
              <a:t>Bullet level 3, 14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A41D1A-F509-4EA5-B74F-A615F465D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276350"/>
            <a:ext cx="10925174" cy="458788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 Verdana bold 16pt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963382-A789-41AA-8302-B7FA615D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" y="6052716"/>
            <a:ext cx="990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Footnotes Verdana regular 8pt</a:t>
            </a:r>
          </a:p>
        </p:txBody>
      </p:sp>
    </p:spTree>
    <p:extLst>
      <p:ext uri="{BB962C8B-B14F-4D97-AF65-F5344CB8AC3E}">
        <p14:creationId xmlns:p14="http://schemas.microsoft.com/office/powerpoint/2010/main" val="1545696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47030-FF96-4726-9AAD-7CD7EC39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8625" y="1904999"/>
            <a:ext cx="556895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1B6C-6FC0-4ECD-A3F4-C21428308C1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04999"/>
            <a:ext cx="5183188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5087BD-2757-4C74-B3C8-CEA1EDBD6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336550"/>
            <a:ext cx="10925175" cy="8084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Verdana bold 22pt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93B686B-BCD9-408E-B25A-4DE4B38E4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1276350"/>
            <a:ext cx="5568950" cy="458788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 Verdana bold 16pt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C00A6E-B497-4B4C-A422-C2FDE1B88C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276350"/>
            <a:ext cx="5181600" cy="458788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 Verdana </a:t>
            </a:r>
            <a:r>
              <a:rPr lang="en-US" err="1"/>
              <a:t>Bbold</a:t>
            </a:r>
            <a:r>
              <a:rPr lang="en-US"/>
              <a:t> 16pt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4963382-A789-41AA-8302-B7FA615D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" y="6052716"/>
            <a:ext cx="990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Footnotes Verdana regular 8pt</a:t>
            </a:r>
          </a:p>
        </p:txBody>
      </p:sp>
    </p:spTree>
    <p:extLst>
      <p:ext uri="{BB962C8B-B14F-4D97-AF65-F5344CB8AC3E}">
        <p14:creationId xmlns:p14="http://schemas.microsoft.com/office/powerpoint/2010/main" val="954293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0C1B08-167A-412A-AF0F-3F1EDC270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336550"/>
            <a:ext cx="10925175" cy="8084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Verdana bold 22pt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963382-A789-41AA-8302-B7FA615D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" y="6052716"/>
            <a:ext cx="990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Footnotes Verdana regular 8pt</a:t>
            </a:r>
          </a:p>
        </p:txBody>
      </p:sp>
    </p:spTree>
    <p:extLst>
      <p:ext uri="{BB962C8B-B14F-4D97-AF65-F5344CB8AC3E}">
        <p14:creationId xmlns:p14="http://schemas.microsoft.com/office/powerpoint/2010/main" val="1798512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963382-A789-41AA-8302-B7FA615D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" y="6052716"/>
            <a:ext cx="990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Footnotes Verdana regular 8pt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FAE29D-8040-4000-AEBD-353303CC6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1479"/>
            <a:ext cx="2743200" cy="165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2C89B740-7DDD-447D-8B86-4C509E74C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180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E7EB4-4CDF-47BB-AF16-07782904B8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50329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3888" y="1412775"/>
            <a:ext cx="10944227" cy="46800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406224"/>
            <a:ext cx="10944225" cy="316800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960969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 with Elem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03291"/>
                </a:solidFill>
              </a:rPr>
              <a:t>Title of Presentation| DD.MM.YYYY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406224"/>
            <a:ext cx="10944225" cy="316800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action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4281068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" y="1"/>
            <a:ext cx="12175093" cy="686066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6676" y="1"/>
            <a:ext cx="472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F7F7F"/>
                </a:solidFill>
                <a:latin typeface="Gilroy" charset="0"/>
                <a:ea typeface="Gilroy" charset="0"/>
                <a:cs typeface="Gilroy" charset="0"/>
              </a:defRPr>
            </a:lvl1pPr>
          </a:lstStyle>
          <a:p>
            <a:fld id="{3B32E483-53F2-BD42-94CF-3792AC494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Body Level One…"/>
          <p:cNvSpPr>
            <a:spLocks noGrp="1"/>
          </p:cNvSpPr>
          <p:nvPr>
            <p:ph type="body" idx="11" hasCustomPrompt="1"/>
          </p:nvPr>
        </p:nvSpPr>
        <p:spPr>
          <a:xfrm>
            <a:off x="644401" y="6209450"/>
            <a:ext cx="8331920" cy="265152"/>
          </a:xfrm>
          <a:prstGeom prst="rect">
            <a:avLst/>
          </a:prstGeom>
        </p:spPr>
        <p:txBody>
          <a:bodyPr/>
          <a:lstStyle>
            <a:lvl1pPr marL="14288" indent="0" defTabSz="2176946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None/>
              <a:tabLst/>
              <a:defRPr sz="900" b="0" i="0" baseline="0">
                <a:latin typeface="Gilroy" charset="0"/>
                <a:ea typeface="Gilroy" charset="0"/>
                <a:cs typeface="Gilroy" charset="0"/>
                <a:sym typeface="Calibri"/>
              </a:defRPr>
            </a:lvl1pPr>
            <a:lvl2pPr marL="14288" indent="0" defTabSz="2176946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None/>
              <a:tabLst/>
              <a:defRPr sz="1600" b="0" i="0" baseline="0">
                <a:solidFill>
                  <a:schemeClr val="accent1"/>
                </a:solidFill>
                <a:latin typeface="Gilroy" charset="0"/>
                <a:ea typeface="Gilroy" charset="0"/>
                <a:cs typeface="Gilroy" charset="0"/>
                <a:sym typeface="Calibri"/>
              </a:defRPr>
            </a:lvl2pPr>
            <a:lvl3pPr marL="14288" indent="0" defTabSz="2176946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None/>
              <a:tabLst/>
              <a:defRPr sz="1600" b="0" i="0" baseline="0">
                <a:latin typeface="Gilroy" charset="0"/>
                <a:ea typeface="Gilroy" charset="0"/>
                <a:cs typeface="Gilroy" charset="0"/>
                <a:sym typeface="Calibri"/>
              </a:defRPr>
            </a:lvl3pPr>
            <a:lvl4pPr marL="14288" indent="0" defTabSz="2176946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None/>
              <a:tabLst/>
              <a:defRPr sz="1600" b="0" i="0" baseline="0">
                <a:latin typeface="Gilroy" charset="0"/>
                <a:ea typeface="+mn-ea"/>
                <a:cs typeface="+mn-cs"/>
                <a:sym typeface="Calibri"/>
              </a:defRPr>
            </a:lvl4pPr>
            <a:lvl5pPr marL="14288" indent="0" defTabSz="2176946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None/>
              <a:tabLst/>
              <a:defRPr sz="1600" b="0" i="0" baseline="0">
                <a:latin typeface="Gilroy" charset="0"/>
                <a:ea typeface="+mn-ea"/>
                <a:cs typeface="+mn-cs"/>
                <a:sym typeface="Calibri"/>
              </a:defRPr>
            </a:lvl5pPr>
          </a:lstStyle>
          <a:p>
            <a:r>
              <a:rPr lang="en-GB"/>
              <a:t>Source:</a:t>
            </a:r>
            <a:endParaRPr/>
          </a:p>
        </p:txBody>
      </p:sp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644399" y="332656"/>
            <a:ext cx="10952277" cy="5762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 i="0" baseline="0">
                <a:solidFill>
                  <a:schemeClr val="accent2"/>
                </a:solidFill>
                <a:latin typeface="Gilroy" charset="0"/>
                <a:ea typeface="Gilroy" charset="0"/>
                <a:cs typeface="Gilroy" charset="0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1491" b="-16552"/>
          <a:stretch/>
        </p:blipFill>
        <p:spPr>
          <a:xfrm>
            <a:off x="9309825" y="6098401"/>
            <a:ext cx="2610799" cy="5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1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Content &amp; Image [RIGHT]">
  <p:cSld name="1_Title, Content &amp; Image [RIGHT]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215"/>
          <p:cNvPicPr preferRelativeResize="0"/>
          <p:nvPr/>
        </p:nvPicPr>
        <p:blipFill rotWithShape="1">
          <a:blip r:embed="rId2">
            <a:alphaModFix amt="50000"/>
          </a:blip>
          <a:srcRect t="26367"/>
          <a:stretch/>
        </p:blipFill>
        <p:spPr>
          <a:xfrm>
            <a:off x="0" y="1808162"/>
            <a:ext cx="12192000" cy="5049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215"/>
          <p:cNvSpPr/>
          <p:nvPr/>
        </p:nvSpPr>
        <p:spPr>
          <a:xfrm>
            <a:off x="6096000" y="3429000"/>
            <a:ext cx="6096000" cy="3429200"/>
          </a:xfrm>
          <a:prstGeom prst="rect">
            <a:avLst/>
          </a:prstGeom>
          <a:gradFill>
            <a:gsLst>
              <a:gs pos="0">
                <a:srgbClr val="FFFFFF">
                  <a:alpha val="17254"/>
                </a:srgbClr>
              </a:gs>
              <a:gs pos="50000">
                <a:srgbClr val="FFFFFF">
                  <a:alpha val="17254"/>
                </a:srgbClr>
              </a:gs>
              <a:gs pos="100000">
                <a:srgbClr val="ED8B00">
                  <a:alpha val="43529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15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215"/>
          <p:cNvSpPr txBox="1">
            <a:spLocks noGrp="1"/>
          </p:cNvSpPr>
          <p:nvPr>
            <p:ph type="body" idx="1"/>
          </p:nvPr>
        </p:nvSpPr>
        <p:spPr>
          <a:xfrm>
            <a:off x="515937" y="1808163"/>
            <a:ext cx="5464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1pPr>
            <a:lvl2pPr marL="1219170" marR="0" lvl="1" indent="-431789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–"/>
              <a:defRPr/>
            </a:lvl2pPr>
            <a:lvl3pPr marL="1828754" marR="0" lvl="2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40" name="Google Shape;1240;p215"/>
          <p:cNvSpPr>
            <a:spLocks noGrp="1"/>
          </p:cNvSpPr>
          <p:nvPr>
            <p:ph type="pic" idx="2"/>
          </p:nvPr>
        </p:nvSpPr>
        <p:spPr>
          <a:xfrm>
            <a:off x="6211645" y="1808163"/>
            <a:ext cx="5464400" cy="43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5557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9709"/>
            <a:ext cx="11445875" cy="748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A9CBE40-DDBA-4618-9EFA-9386FC92FB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6271246"/>
            <a:ext cx="1237518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42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7C957-1B88-4146-9A81-AA17DC68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14" y="1412875"/>
            <a:ext cx="11419123" cy="4589463"/>
          </a:xfrm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BB7FD2-5D7D-E973-F5C5-FE5CA794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0120313" cy="766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3F8BF6F-7948-DDA2-D385-E9DC96C4FB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115" y="6551028"/>
            <a:ext cx="8793099" cy="138499"/>
          </a:xfr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" kern="1200" spc="0" baseline="0" dirty="0">
                <a:ln/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/>
                <a:rtl val="0"/>
              </a:defRPr>
            </a:lvl1pPr>
          </a:lstStyle>
          <a:p>
            <a:pPr lvl="0"/>
            <a:r>
              <a:rPr lang="en-US"/>
              <a:t>Click to add 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66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4223-1127-0312-82F3-8FBC32767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AEED4-962F-3C7A-94AA-CFE3061E3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F81C3-F2D9-57B2-3570-42228D5F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451C-BE6A-30CA-62B1-9F7F9DCC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D41F-217A-BE3F-9DA4-70678BA5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760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09A6-2D4A-6FA3-E99A-C38255D8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8CB8-3E87-85D1-27DE-C13A3C8E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B5B4-D875-7FDD-D390-10F68AA5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11BDB-1EEB-90D6-2CB9-B94CC6F6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E9C9-3987-CB12-F110-FEE7AFC7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576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3045-55A3-0A19-1050-5F7D0825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12F13-D0D2-C6D2-6D92-831255B8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F877B-4618-A747-0AF9-397F0E2C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E07F-BB58-FB7B-6510-63B471D5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E3AE-A543-CA9C-34C0-8CE2AAA7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489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C0C-5A70-C0F3-74E2-3FD22ED5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3842-5E76-F7ED-7834-7545E7BAF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BCB87-CE83-3090-1312-DDDEF9C54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2AC4-B702-05D8-14C8-66490F31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E3AEE-8A36-0E32-44C7-3F47A2B2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A676D-4211-DF9E-0AC2-AE79A970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897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0FE4-CDAA-8601-594C-73CA37E6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D6C8-A86E-E0AA-7C67-FD18ABE74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3FB6C-C2E0-6B53-4B33-94514FE1D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AD3D-838B-4E21-3527-CAF5D151B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57E56-C7FC-677A-5446-C954E9A81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97E10-75A1-FD4D-8F7A-BF67856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0A736-CAD7-AEC5-6F42-88E3A24B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F4B17-DCA3-BB7B-C354-336A477D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34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DBE8-34BC-F9AC-4B4E-1370E6A6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DB84C-F18C-5706-0A76-0F7C7CDA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D2163-48B4-E3A0-2E37-F829DE0F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255F5-E303-39D7-5A42-026E7C50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271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E72CC-80A1-FB2B-3CCC-1C843D4D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55DB9-8DE6-8BCD-87F2-18D37B69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0B1C-0F32-AEF9-D738-B0AFD570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252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BCD8-DA5F-C0AB-C9E9-D267AB0E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EBC6-CFFA-2E5E-9E53-F55516BF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838F5-94A0-8C7D-25AE-A8238AB5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42E57-80DD-47A5-762E-186CAE86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29E4-2184-71C4-0340-E0225069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0DE10-D3D6-8A9B-BDF4-47465EF2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37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&amp; Image [RIGHT CLEAN]">
  <p:cSld name="Title, Content &amp; Image [RIGHT CLEAN]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16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216"/>
          <p:cNvSpPr txBox="1">
            <a:spLocks noGrp="1"/>
          </p:cNvSpPr>
          <p:nvPr>
            <p:ph type="body" idx="1"/>
          </p:nvPr>
        </p:nvSpPr>
        <p:spPr>
          <a:xfrm>
            <a:off x="515937" y="1808163"/>
            <a:ext cx="5464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1pPr>
            <a:lvl2pPr marL="1219170" marR="0" lvl="1" indent="-431789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–"/>
              <a:defRPr/>
            </a:lvl2pPr>
            <a:lvl3pPr marL="1828754" marR="0" lvl="2" indent="-4317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44" name="Google Shape;1244;p216"/>
          <p:cNvSpPr>
            <a:spLocks noGrp="1"/>
          </p:cNvSpPr>
          <p:nvPr>
            <p:ph type="pic" idx="2"/>
          </p:nvPr>
        </p:nvSpPr>
        <p:spPr>
          <a:xfrm>
            <a:off x="6211645" y="1808163"/>
            <a:ext cx="5464400" cy="43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6334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FAE6-2FF3-4FE7-3423-C1839C89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FC6CE-07B7-B63F-3D57-1DF3B66D4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9354B-1EA5-9B2F-BF23-7CDBF6DBD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9B89F-9E6F-0D5B-E4AA-F9B9F2CC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294CE-F24C-06C8-6ADB-A7812638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CFF2-54CB-8F36-99C7-1CCFAF04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414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C7F3-8E66-C099-4B31-0E8BA824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9301C-3B7E-F1B1-E99E-835015EA9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FD2E-F66B-8073-607C-97B11E6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C954F-648C-2C1B-5E51-FF689832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1E65-15B1-BF61-DD00-67FA5B3C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021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2CB2B-934D-3E83-C99E-B1AA1D8AF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2B92A-DD29-3A45-F3F5-F2BD8BE8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74A6-D741-167C-11B6-0AA279DD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B5D4-FD63-AFC2-FF75-2654C648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F5660-1E11-3ECB-34E7-518F072D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7686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INING Title Slide (Unbr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CTRIMS 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6437" r="33820" b="26247"/>
          <a:stretch>
            <a:fillRect/>
          </a:stretch>
        </p:blipFill>
        <p:spPr bwMode="auto">
          <a:xfrm>
            <a:off x="10308170" y="6342063"/>
            <a:ext cx="161501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lnSpc>
                <a:spcPct val="95000"/>
              </a:lnSpc>
              <a:defRPr sz="3600">
                <a:solidFill>
                  <a:srgbClr val="008CD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0128"/>
            <a:ext cx="8534400" cy="1673352"/>
          </a:xfrm>
        </p:spPr>
        <p:txBody>
          <a:bodyPr anchor="b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197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IN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398592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6640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RAININ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rgbClr val="008CD3"/>
              </a:buClr>
              <a:buSzTx/>
              <a:buFont typeface="Symbol" pitchFamily="18" charset="2"/>
              <a:buChar char="·"/>
              <a:tabLst/>
              <a:defRPr sz="2000"/>
            </a:lvl1pPr>
            <a:lvl2pPr marL="511175" marR="0" indent="-22860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1800"/>
            </a:lvl2pPr>
            <a:lvl3pPr marL="7397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•"/>
              <a:tabLst/>
              <a:defRPr sz="1600"/>
            </a:lvl3pPr>
            <a:lvl4pPr marL="9683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1400"/>
            </a:lvl4pPr>
            <a:lvl5pPr marL="11969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rgbClr val="008CD3"/>
              </a:buClr>
              <a:buSzTx/>
              <a:buFont typeface="Symbol" pitchFamily="18" charset="2"/>
              <a:buChar char="·"/>
              <a:tabLst/>
              <a:defRPr sz="2000"/>
            </a:lvl1pPr>
            <a:lvl2pPr marL="511175" marR="0" indent="-22860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2000"/>
            </a:lvl2pPr>
            <a:lvl3pPr marL="7397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•"/>
              <a:tabLst/>
              <a:defRPr sz="2000"/>
            </a:lvl3pPr>
            <a:lvl4pPr marL="9683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–"/>
              <a:tabLst/>
              <a:defRPr sz="2000"/>
            </a:lvl4pPr>
            <a:lvl5pPr marL="1196975" marR="0" indent="-16192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08CD3"/>
              </a:buClr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253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RAINI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7661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AIN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940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E786EA3-1785-491E-9F92-D7496C177892}" type="datetimeFigureOut">
              <a:rPr lang="en-GB" smtClean="0">
                <a:solidFill>
                  <a:srgbClr val="000000"/>
                </a:solidFill>
              </a:rPr>
              <a:pPr/>
              <a:t>05/11/2024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8F78D2C-5649-4C02-83FF-354F98F3755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9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100869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5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172200"/>
            <a:ext cx="12192000" cy="408062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6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Screen Image">
  <p:cSld name="Full Screen Image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18313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100869"/>
            <a:ext cx="10964333" cy="4725121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800"/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6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 sz="15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024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"/>
            <a:ext cx="12192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12192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9132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31203824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183477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257007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2626536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1313326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IN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7484" y="1243263"/>
            <a:ext cx="10964333" cy="4880447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7484" y="6319838"/>
            <a:ext cx="10964333" cy="208933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82770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8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06"/>
          <p:cNvSpPr txBox="1">
            <a:spLocks noGrp="1"/>
          </p:cNvSpPr>
          <p:nvPr>
            <p:ph type="title"/>
          </p:nvPr>
        </p:nvSpPr>
        <p:spPr>
          <a:xfrm>
            <a:off x="515937" y="452439"/>
            <a:ext cx="10145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5" name="Google Shape;1195;p206"/>
          <p:cNvSpPr txBox="1">
            <a:spLocks noGrp="1"/>
          </p:cNvSpPr>
          <p:nvPr>
            <p:ph type="body" idx="1"/>
          </p:nvPr>
        </p:nvSpPr>
        <p:spPr>
          <a:xfrm>
            <a:off x="515937" y="1808163"/>
            <a:ext cx="11152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C75BC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6" name="Google Shape;1196;p206"/>
          <p:cNvSpPr/>
          <p:nvPr/>
        </p:nvSpPr>
        <p:spPr>
          <a:xfrm>
            <a:off x="10661651" y="115888"/>
            <a:ext cx="1416800" cy="8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6"/>
          <p:cNvSpPr/>
          <p:nvPr/>
        </p:nvSpPr>
        <p:spPr>
          <a:xfrm>
            <a:off x="1209575" y="6439743"/>
            <a:ext cx="899200" cy="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630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  <p:sldLayoutId id="2147483691" r:id="rId14"/>
    <p:sldLayoutId id="2147483692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9">
          <p15:clr>
            <a:srgbClr val="F26B43"/>
          </p15:clr>
        </p15:guide>
        <p15:guide id="2" pos="244">
          <p15:clr>
            <a:srgbClr val="F26B43"/>
          </p15:clr>
        </p15:guide>
        <p15:guide id="3" pos="5516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orient="horz" pos="854">
          <p15:clr>
            <a:srgbClr val="F26B43"/>
          </p15:clr>
        </p15:guide>
        <p15:guide id="6" orient="horz" pos="736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1620">
          <p15:clr>
            <a:srgbClr val="F26B43"/>
          </p15:clr>
        </p15:guide>
        <p15:guide id="9" orient="horz" pos="2896">
          <p15:clr>
            <a:srgbClr val="F26B43"/>
          </p15:clr>
        </p15:guide>
        <p15:guide id="10" pos="2829">
          <p15:clr>
            <a:srgbClr val="F26B43"/>
          </p15:clr>
        </p15:guide>
        <p15:guide id="11" pos="2931">
          <p15:clr>
            <a:srgbClr val="F26B43"/>
          </p15:clr>
        </p15:guide>
        <p15:guide id="12" pos="1927">
          <p15:clr>
            <a:srgbClr val="F26B43"/>
          </p15:clr>
        </p15:guide>
        <p15:guide id="13" pos="3833">
          <p15:clr>
            <a:srgbClr val="F26B43"/>
          </p15:clr>
        </p15:guide>
        <p15:guide id="14" pos="2029">
          <p15:clr>
            <a:srgbClr val="F26B43"/>
          </p15:clr>
        </p15:guide>
        <p15:guide id="15" pos="373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lem_PPT_Pages_v12-TitleP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8"/>
          <a:stretch>
            <a:fillRect/>
          </a:stretch>
        </p:blipFill>
        <p:spPr bwMode="auto">
          <a:xfrm>
            <a:off x="0" y="5778500"/>
            <a:ext cx="1220893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4" y="0"/>
            <a:ext cx="109643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4" y="1533530"/>
            <a:ext cx="1096856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Primary level</a:t>
            </a:r>
          </a:p>
          <a:p>
            <a:pPr lvl="4"/>
            <a:endParaRPr lang="en-US"/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8547100" y="6613530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1F94161-7167-4ED5-BB68-D31114A68B70}" type="slidenum">
              <a:rPr lang="en-US" sz="1000" smtClean="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6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8501" r="33179" b="28313"/>
          <a:stretch>
            <a:fillRect/>
          </a:stretch>
        </p:blipFill>
        <p:spPr bwMode="auto">
          <a:xfrm>
            <a:off x="146052" y="6629400"/>
            <a:ext cx="94614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3003553" y="6619875"/>
            <a:ext cx="6347883" cy="2492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5979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08CD3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1175" indent="-228600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7397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9683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1969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3700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18272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2844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7416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4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315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6700" y="1560067"/>
            <a:ext cx="991859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219" y="1407667"/>
            <a:ext cx="11211560" cy="313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8243" y="6619602"/>
            <a:ext cx="170815" cy="1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382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5" dirty="0"/>
              <a:pPr marL="83820">
                <a:lnSpc>
                  <a:spcPct val="100000"/>
                </a:lnSpc>
                <a:spcBef>
                  <a:spcPts val="70"/>
                </a:spcBef>
              </a:pPr>
              <a:t>‹#›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7951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lem_PPT_Pages_v12-TitleP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8"/>
          <a:stretch>
            <a:fillRect/>
          </a:stretch>
        </p:blipFill>
        <p:spPr bwMode="auto">
          <a:xfrm>
            <a:off x="0" y="5778500"/>
            <a:ext cx="1220893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4" y="0"/>
            <a:ext cx="109643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4" y="1533530"/>
            <a:ext cx="1096856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Primary level</a:t>
            </a:r>
          </a:p>
          <a:p>
            <a:pPr lvl="4"/>
            <a:endParaRPr lang="en-US"/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8547100" y="6613530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1F94161-7167-4ED5-BB68-D31114A68B70}" type="slidenum">
              <a:rPr lang="en-US" sz="1000" smtClean="0">
                <a:solidFill>
                  <a:srgbClr val="000000"/>
                </a:solidFill>
                <a:cs typeface="Arial" charset="0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6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8501" r="33179" b="28313"/>
          <a:stretch>
            <a:fillRect/>
          </a:stretch>
        </p:blipFill>
        <p:spPr bwMode="auto">
          <a:xfrm>
            <a:off x="146052" y="6629400"/>
            <a:ext cx="94614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3003553" y="6619875"/>
            <a:ext cx="6347883" cy="2492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61653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80" charset="-128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08CD3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1175" indent="-228600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7397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9683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196975" indent="-161925" algn="l" rtl="0" eaLnBrk="0" fontAlgn="base" hangingPunct="0">
        <a:lnSpc>
          <a:spcPct val="95000"/>
        </a:lnSpc>
        <a:spcBef>
          <a:spcPts val="1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3700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18272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2844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741613" indent="-171450" algn="l" rtl="0" fontAlgn="base">
        <a:spcBef>
          <a:spcPct val="20000"/>
        </a:spcBef>
        <a:spcAft>
          <a:spcPct val="0"/>
        </a:spcAft>
        <a:buClr>
          <a:srgbClr val="008CD3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8B93807-63B8-AB4F-B9FF-1787C1792354}"/>
              </a:ext>
            </a:extLst>
          </p:cNvPr>
          <p:cNvSpPr/>
          <p:nvPr userDrawn="1"/>
        </p:nvSpPr>
        <p:spPr>
          <a:xfrm flipH="1">
            <a:off x="11576597" y="0"/>
            <a:ext cx="61540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1042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6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18676109"/>
              </p:ext>
            </p:extLst>
          </p:nvPr>
        </p:nvGraphicFramePr>
        <p:xfrm>
          <a:off x="1812" y="1443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2" y="1443"/>
                        <a:ext cx="1810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7CBA72-B3E4-3E4D-9127-8ABB51B2884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16928" y="1557345"/>
            <a:ext cx="10337601" cy="4810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AC7FAD7-09E7-B645-8C89-046025E65FE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5986" y="728690"/>
            <a:ext cx="10337599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2B6A94C5-2FF2-FB44-8128-89FB6ACDE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465" y="6573138"/>
            <a:ext cx="95592" cy="8343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>
              <a:defRPr lang="en-US" sz="542" smtClean="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</a:lstStyle>
          <a:p>
            <a:pPr algn="ctr"/>
            <a:fld id="{8B680765-40E2-AC40-8F5D-C6BB6AC8B5D5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43" name="Date Placeholder 11">
            <a:extLst>
              <a:ext uri="{FF2B5EF4-FFF2-40B4-BE49-F238E27FC236}">
                <a16:creationId xmlns:a16="http://schemas.microsoft.com/office/drawing/2014/main" id="{248B02FE-CD4C-134C-84EB-2DDC7BDC0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276" y="6573138"/>
            <a:ext cx="1821515" cy="834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en-US" sz="542" b="0" i="0" smtClean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l-GR"/>
              <a:t>Confidential. All rights reserved. EY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2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7" r:id="rId10"/>
    <p:sldLayoutId id="2147483728" r:id="rId11"/>
    <p:sldLayoutId id="2147483729" r:id="rId12"/>
  </p:sldLayoutIdLst>
  <p:hf hdr="0"/>
  <p:txStyles>
    <p:titleStyle>
      <a:lvl1pPr algn="l" defTabSz="1220373" rtl="0" eaLnBrk="1" fontAlgn="base" hangingPunct="1">
        <a:spcBef>
          <a:spcPct val="0"/>
        </a:spcBef>
        <a:spcAft>
          <a:spcPct val="0"/>
        </a:spcAft>
        <a:defRPr lang="en-US" sz="2400" b="0" i="0" kern="0" smtClean="0">
          <a:solidFill>
            <a:srgbClr val="1E5B89"/>
          </a:solidFill>
          <a:latin typeface="EYInterstate Light" panose="02000506000000020004" pitchFamily="2" charset="0"/>
          <a:ea typeface="+mj-ea"/>
          <a:cs typeface="+mj-cs"/>
        </a:defRPr>
      </a:lvl1pPr>
      <a:lvl2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2pPr>
      <a:lvl3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3pPr>
      <a:lvl4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4pPr>
      <a:lvl5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5pPr>
      <a:lvl6pPr marL="547457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6pPr>
      <a:lvl7pPr marL="1094914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7pPr>
      <a:lvl8pPr marL="1642371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8pPr>
      <a:lvl9pPr marL="2189828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9pPr>
    </p:titleStyle>
    <p:bodyStyle>
      <a:lvl1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Tx/>
        <a:buSzTx/>
        <a:buFontTx/>
        <a:buNone/>
        <a:tabLst/>
        <a:defRPr sz="904" b="0" i="0" baseline="0">
          <a:solidFill>
            <a:srgbClr val="1E5B89"/>
          </a:solidFill>
          <a:latin typeface="EYInterstate Light" panose="02000506000000020004" pitchFamily="2" charset="0"/>
          <a:ea typeface="+mn-ea"/>
          <a:cs typeface="+mn-cs"/>
        </a:defRPr>
      </a:lvl1pPr>
      <a:lvl2pPr marL="0" marR="0" indent="0" algn="l" defTabSz="1220373" rtl="0" eaLnBrk="1" fontAlgn="base" latinLnBrk="0" hangingPunct="1">
        <a:lnSpc>
          <a:spcPct val="100000"/>
        </a:lnSpc>
        <a:spcBef>
          <a:spcPts val="684"/>
        </a:spcBef>
        <a:spcAft>
          <a:spcPts val="228"/>
        </a:spcAft>
        <a:buClrTx/>
        <a:buSzPct val="30000"/>
        <a:buFont typeface="Arial" charset="0"/>
        <a:buNone/>
        <a:tabLst/>
        <a:defRPr kumimoji="0" lang="en-GB" sz="904" b="1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" panose="02000503020000020004" pitchFamily="2" charset="0"/>
          <a:ea typeface="+mn-ea"/>
          <a:cs typeface="+mn-cs"/>
        </a:defRPr>
      </a:lvl2pPr>
      <a:lvl3pPr marL="0" marR="0" indent="-155582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>
          <a:srgbClr val="FFE600"/>
        </a:buClr>
        <a:buSzPct val="70000"/>
        <a:buFont typeface="Arial" panose="020B0604020202020204" pitchFamily="34" charset="0"/>
        <a:buChar char="►"/>
        <a:tabLst/>
        <a:defRPr kumimoji="0" lang="en-US" sz="904" b="0" i="0" u="none" strike="noStrike" kern="0" cap="none" spc="0" normalizeH="0" baseline="0" dirty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3pPr>
      <a:lvl4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FFE600"/>
        </a:buClr>
        <a:buSzPct val="70000"/>
        <a:buFont typeface="Arial" panose="020B0604020202020204" pitchFamily="34" charset="0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4pPr>
      <a:lvl5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2E2E38"/>
        </a:buClr>
        <a:buSzTx/>
        <a:buFont typeface="+mj-lt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5pPr>
      <a:lvl6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2051" b="1" i="0" u="none" strike="noStrike" kern="0" cap="none" spc="0" normalizeH="0" baseline="0" dirty="0" smtClean="0">
          <a:ln>
            <a:noFill/>
          </a:ln>
          <a:solidFill>
            <a:srgbClr val="2E2E38"/>
          </a:solidFill>
          <a:effectLst/>
          <a:uLnTx/>
          <a:uFillTx/>
          <a:latin typeface="EYInterstate Light"/>
          <a:ea typeface="+mn-ea"/>
          <a:cs typeface="+mn-cs"/>
        </a:defRPr>
      </a:lvl6pPr>
      <a:lvl7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1823" b="0" i="0" u="none" strike="noStrike" kern="0" cap="none" spc="0" normalizeH="0" baseline="0" dirty="0">
          <a:ln>
            <a:noFill/>
          </a:ln>
          <a:solidFill>
            <a:srgbClr val="2E2E38"/>
          </a:solidFill>
          <a:effectLst/>
          <a:uLnTx/>
          <a:uFillTx/>
          <a:latin typeface="Georgia" panose="02040502050405020303" pitchFamily="18" charset="0"/>
          <a:ea typeface="+mn-ea"/>
          <a:cs typeface="+mn-cs"/>
        </a:defRPr>
      </a:lvl7pPr>
      <a:lvl8pPr marL="4387260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8pPr>
      <a:lvl9pPr marL="4934716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7457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9491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42371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8982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3728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84742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83219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79656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8070">
          <p15:clr>
            <a:srgbClr val="F26B43"/>
          </p15:clr>
        </p15:guide>
        <p15:guide id="3" pos="430">
          <p15:clr>
            <a:srgbClr val="F26B43"/>
          </p15:clr>
        </p15:guide>
        <p15:guide id="4" orient="horz" pos="4439">
          <p15:clr>
            <a:srgbClr val="F26B43"/>
          </p15:clr>
        </p15:guide>
        <p15:guide id="5" orient="horz" pos="508">
          <p15:clr>
            <a:srgbClr val="F26B43"/>
          </p15:clr>
        </p15:guide>
        <p15:guide id="6" orient="horz" pos="1075">
          <p15:clr>
            <a:srgbClr val="F26B43"/>
          </p15:clr>
        </p15:guide>
        <p15:guide id="8" pos="7637">
          <p15:clr>
            <a:srgbClr val="F26B43"/>
          </p15:clr>
        </p15:guide>
        <p15:guide id="9" pos="2729">
          <p15:clr>
            <a:srgbClr val="F26B43"/>
          </p15:clr>
        </p15:guide>
        <p15:guide id="10" pos="2888">
          <p15:clr>
            <a:srgbClr val="F26B43"/>
          </p15:clr>
        </p15:guide>
        <p15:guide id="11" pos="5192">
          <p15:clr>
            <a:srgbClr val="F26B43"/>
          </p15:clr>
        </p15:guide>
        <p15:guide id="12" pos="5821">
          <p15:clr>
            <a:srgbClr val="F26B43"/>
          </p15:clr>
        </p15:guide>
        <p15:guide id="13" pos="3910">
          <p15:clr>
            <a:srgbClr val="F26B43"/>
          </p15:clr>
        </p15:guide>
        <p15:guide id="14" pos="4159">
          <p15:clr>
            <a:srgbClr val="F26B43"/>
          </p15:clr>
        </p15:guide>
        <p15:guide id="16" pos="4040">
          <p15:clr>
            <a:srgbClr val="F26B43"/>
          </p15:clr>
        </p15:guide>
        <p15:guide id="17" pos="2277">
          <p15:clr>
            <a:srgbClr val="F26B43"/>
          </p15:clr>
        </p15:guide>
        <p15:guide id="18" pos="2133">
          <p15:clr>
            <a:srgbClr val="F26B43"/>
          </p15:clr>
        </p15:guide>
        <p15:guide id="19" pos="5337">
          <p15:clr>
            <a:srgbClr val="F26B43"/>
          </p15:clr>
        </p15:guide>
        <p15:guide id="20" pos="596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8B93807-63B8-AB4F-B9FF-1787C1792354}"/>
              </a:ext>
            </a:extLst>
          </p:cNvPr>
          <p:cNvSpPr/>
          <p:nvPr userDrawn="1"/>
        </p:nvSpPr>
        <p:spPr>
          <a:xfrm flipH="1">
            <a:off x="11576597" y="0"/>
            <a:ext cx="61540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1042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6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8676109"/>
              </p:ext>
            </p:extLst>
          </p:nvPr>
        </p:nvGraphicFramePr>
        <p:xfrm>
          <a:off x="1812" y="1443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3"/>
                        <a:ext cx="1810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7CBA72-B3E4-3E4D-9127-8ABB51B2884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16928" y="1557345"/>
            <a:ext cx="10337601" cy="4810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AC7FAD7-09E7-B645-8C89-046025E65FE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5986" y="728690"/>
            <a:ext cx="10337599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2B6A94C5-2FF2-FB44-8128-89FB6ACDE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465" y="6573138"/>
            <a:ext cx="95592" cy="8343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>
              <a:defRPr lang="en-US" sz="542" smtClean="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/>
  <p:txStyles>
    <p:titleStyle>
      <a:lvl1pPr algn="l" defTabSz="1220373" rtl="0" eaLnBrk="1" fontAlgn="base" hangingPunct="1">
        <a:spcBef>
          <a:spcPct val="0"/>
        </a:spcBef>
        <a:spcAft>
          <a:spcPct val="0"/>
        </a:spcAft>
        <a:defRPr lang="en-US" sz="2400" b="0" i="0" kern="0" smtClean="0">
          <a:solidFill>
            <a:srgbClr val="1E5B89"/>
          </a:solidFill>
          <a:latin typeface="EYInterstate Light" panose="02000506000000020004" pitchFamily="2" charset="0"/>
          <a:ea typeface="+mj-ea"/>
          <a:cs typeface="+mj-cs"/>
        </a:defRPr>
      </a:lvl1pPr>
      <a:lvl2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2pPr>
      <a:lvl3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3pPr>
      <a:lvl4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4pPr>
      <a:lvl5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5pPr>
      <a:lvl6pPr marL="547457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6pPr>
      <a:lvl7pPr marL="1094914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7pPr>
      <a:lvl8pPr marL="1642371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8pPr>
      <a:lvl9pPr marL="2189828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9pPr>
    </p:titleStyle>
    <p:bodyStyle>
      <a:lvl1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Tx/>
        <a:buSzTx/>
        <a:buFontTx/>
        <a:buNone/>
        <a:tabLst/>
        <a:defRPr sz="904" b="0" i="0" baseline="0">
          <a:solidFill>
            <a:srgbClr val="1E5B89"/>
          </a:solidFill>
          <a:latin typeface="EYInterstate Light" panose="02000506000000020004" pitchFamily="2" charset="0"/>
          <a:ea typeface="+mn-ea"/>
          <a:cs typeface="+mn-cs"/>
        </a:defRPr>
      </a:lvl1pPr>
      <a:lvl2pPr marL="0" marR="0" indent="0" algn="l" defTabSz="1220373" rtl="0" eaLnBrk="1" fontAlgn="base" latinLnBrk="0" hangingPunct="1">
        <a:lnSpc>
          <a:spcPct val="100000"/>
        </a:lnSpc>
        <a:spcBef>
          <a:spcPts val="684"/>
        </a:spcBef>
        <a:spcAft>
          <a:spcPts val="228"/>
        </a:spcAft>
        <a:buClrTx/>
        <a:buSzPct val="30000"/>
        <a:buFont typeface="Arial" charset="0"/>
        <a:buNone/>
        <a:tabLst/>
        <a:defRPr kumimoji="0" lang="en-GB" sz="904" b="1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" panose="02000503020000020004" pitchFamily="2" charset="0"/>
          <a:ea typeface="+mn-ea"/>
          <a:cs typeface="+mn-cs"/>
        </a:defRPr>
      </a:lvl2pPr>
      <a:lvl3pPr marL="0" marR="0" indent="-155582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>
          <a:srgbClr val="FFE600"/>
        </a:buClr>
        <a:buSzPct val="70000"/>
        <a:buFont typeface="Arial" panose="020B0604020202020204" pitchFamily="34" charset="0"/>
        <a:buChar char="►"/>
        <a:tabLst/>
        <a:defRPr kumimoji="0" lang="en-US" sz="904" b="0" i="0" u="none" strike="noStrike" kern="0" cap="none" spc="0" normalizeH="0" baseline="0" dirty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3pPr>
      <a:lvl4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FFE600"/>
        </a:buClr>
        <a:buSzPct val="70000"/>
        <a:buFont typeface="Arial" panose="020B0604020202020204" pitchFamily="34" charset="0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4pPr>
      <a:lvl5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2E2E38"/>
        </a:buClr>
        <a:buSzTx/>
        <a:buFont typeface="+mj-lt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5pPr>
      <a:lvl6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2051" b="1" i="0" u="none" strike="noStrike" kern="0" cap="none" spc="0" normalizeH="0" baseline="0" dirty="0" smtClean="0">
          <a:ln>
            <a:noFill/>
          </a:ln>
          <a:solidFill>
            <a:srgbClr val="2E2E38"/>
          </a:solidFill>
          <a:effectLst/>
          <a:uLnTx/>
          <a:uFillTx/>
          <a:latin typeface="EYInterstate Light"/>
          <a:ea typeface="+mn-ea"/>
          <a:cs typeface="+mn-cs"/>
        </a:defRPr>
      </a:lvl6pPr>
      <a:lvl7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1823" b="0" i="0" u="none" strike="noStrike" kern="0" cap="none" spc="0" normalizeH="0" baseline="0" dirty="0">
          <a:ln>
            <a:noFill/>
          </a:ln>
          <a:solidFill>
            <a:srgbClr val="2E2E38"/>
          </a:solidFill>
          <a:effectLst/>
          <a:uLnTx/>
          <a:uFillTx/>
          <a:latin typeface="Georgia" panose="02040502050405020303" pitchFamily="18" charset="0"/>
          <a:ea typeface="+mn-ea"/>
          <a:cs typeface="+mn-cs"/>
        </a:defRPr>
      </a:lvl7pPr>
      <a:lvl8pPr marL="4387260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8pPr>
      <a:lvl9pPr marL="4934716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7457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9491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42371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8982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3728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84742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83219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79656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8070">
          <p15:clr>
            <a:srgbClr val="F26B43"/>
          </p15:clr>
        </p15:guide>
        <p15:guide id="3" pos="430">
          <p15:clr>
            <a:srgbClr val="F26B43"/>
          </p15:clr>
        </p15:guide>
        <p15:guide id="4" orient="horz" pos="4439">
          <p15:clr>
            <a:srgbClr val="F26B43"/>
          </p15:clr>
        </p15:guide>
        <p15:guide id="5" orient="horz" pos="508">
          <p15:clr>
            <a:srgbClr val="F26B43"/>
          </p15:clr>
        </p15:guide>
        <p15:guide id="6" orient="horz" pos="1075">
          <p15:clr>
            <a:srgbClr val="F26B43"/>
          </p15:clr>
        </p15:guide>
        <p15:guide id="8" pos="7637">
          <p15:clr>
            <a:srgbClr val="F26B43"/>
          </p15:clr>
        </p15:guide>
        <p15:guide id="9" pos="2729">
          <p15:clr>
            <a:srgbClr val="F26B43"/>
          </p15:clr>
        </p15:guide>
        <p15:guide id="10" pos="2888">
          <p15:clr>
            <a:srgbClr val="F26B43"/>
          </p15:clr>
        </p15:guide>
        <p15:guide id="11" pos="5192">
          <p15:clr>
            <a:srgbClr val="F26B43"/>
          </p15:clr>
        </p15:guide>
        <p15:guide id="12" pos="5821">
          <p15:clr>
            <a:srgbClr val="F26B43"/>
          </p15:clr>
        </p15:guide>
        <p15:guide id="13" pos="3910">
          <p15:clr>
            <a:srgbClr val="F26B43"/>
          </p15:clr>
        </p15:guide>
        <p15:guide id="14" pos="4159">
          <p15:clr>
            <a:srgbClr val="F26B43"/>
          </p15:clr>
        </p15:guide>
        <p15:guide id="16" pos="4040">
          <p15:clr>
            <a:srgbClr val="F26B43"/>
          </p15:clr>
        </p15:guide>
        <p15:guide id="17" pos="2277">
          <p15:clr>
            <a:srgbClr val="F26B43"/>
          </p15:clr>
        </p15:guide>
        <p15:guide id="18" pos="2133">
          <p15:clr>
            <a:srgbClr val="F26B43"/>
          </p15:clr>
        </p15:guide>
        <p15:guide id="19" pos="5337">
          <p15:clr>
            <a:srgbClr val="F26B43"/>
          </p15:clr>
        </p15:guide>
        <p15:guide id="20" pos="596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5C67-DC55-46BA-AC70-6D15B82E9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DF6FC00-1845-4EE8-BB79-99E28A7A8C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8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8B93807-63B8-AB4F-B9FF-1787C1792354}"/>
              </a:ext>
            </a:extLst>
          </p:cNvPr>
          <p:cNvSpPr/>
          <p:nvPr userDrawn="1"/>
        </p:nvSpPr>
        <p:spPr>
          <a:xfrm flipH="1">
            <a:off x="11576597" y="0"/>
            <a:ext cx="61540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1042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6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12" y="1443"/>
          <a:ext cx="181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3"/>
                        <a:ext cx="1810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7CBA72-B3E4-3E4D-9127-8ABB51B2884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16928" y="1557345"/>
            <a:ext cx="10337601" cy="4810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AC7FAD7-09E7-B645-8C89-046025E65FE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5986" y="728690"/>
            <a:ext cx="10337599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2B6A94C5-2FF2-FB44-8128-89FB6ACDE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465" y="6573138"/>
            <a:ext cx="95592" cy="8343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>
              <a:defRPr lang="en-US" sz="542" smtClean="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/>
  <p:txStyles>
    <p:titleStyle>
      <a:lvl1pPr algn="l" defTabSz="1220373" rtl="0" eaLnBrk="1" fontAlgn="base" hangingPunct="1">
        <a:spcBef>
          <a:spcPct val="0"/>
        </a:spcBef>
        <a:spcAft>
          <a:spcPct val="0"/>
        </a:spcAft>
        <a:defRPr lang="en-US" sz="2400" b="0" i="0" kern="0" smtClean="0">
          <a:solidFill>
            <a:srgbClr val="1E5B89"/>
          </a:solidFill>
          <a:latin typeface="EYInterstate Light" panose="02000506000000020004" pitchFamily="2" charset="0"/>
          <a:ea typeface="+mj-ea"/>
          <a:cs typeface="+mj-cs"/>
        </a:defRPr>
      </a:lvl1pPr>
      <a:lvl2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2pPr>
      <a:lvl3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3pPr>
      <a:lvl4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4pPr>
      <a:lvl5pPr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5pPr>
      <a:lvl6pPr marL="547457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6pPr>
      <a:lvl7pPr marL="1094914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7pPr>
      <a:lvl8pPr marL="1642371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8pPr>
      <a:lvl9pPr marL="2189828" algn="l" defTabSz="1220373" rtl="0" eaLnBrk="1" fontAlgn="base" hangingPunct="1">
        <a:spcBef>
          <a:spcPct val="0"/>
        </a:spcBef>
        <a:spcAft>
          <a:spcPct val="0"/>
        </a:spcAft>
        <a:defRPr sz="2874">
          <a:solidFill>
            <a:schemeClr val="tx2"/>
          </a:solidFill>
          <a:latin typeface="EYInterstate" pitchFamily="2" charset="0"/>
        </a:defRPr>
      </a:lvl9pPr>
    </p:titleStyle>
    <p:bodyStyle>
      <a:lvl1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Tx/>
        <a:buSzTx/>
        <a:buFontTx/>
        <a:buNone/>
        <a:tabLst/>
        <a:defRPr sz="904" b="0" i="0" baseline="0">
          <a:solidFill>
            <a:srgbClr val="1E5B89"/>
          </a:solidFill>
          <a:latin typeface="EYInterstate Light" panose="02000506000000020004" pitchFamily="2" charset="0"/>
          <a:ea typeface="+mn-ea"/>
          <a:cs typeface="+mn-cs"/>
        </a:defRPr>
      </a:lvl1pPr>
      <a:lvl2pPr marL="0" marR="0" indent="0" algn="l" defTabSz="1220373" rtl="0" eaLnBrk="1" fontAlgn="base" latinLnBrk="0" hangingPunct="1">
        <a:lnSpc>
          <a:spcPct val="100000"/>
        </a:lnSpc>
        <a:spcBef>
          <a:spcPts val="684"/>
        </a:spcBef>
        <a:spcAft>
          <a:spcPts val="228"/>
        </a:spcAft>
        <a:buClrTx/>
        <a:buSzPct val="30000"/>
        <a:buFont typeface="Arial" charset="0"/>
        <a:buNone/>
        <a:tabLst/>
        <a:defRPr kumimoji="0" lang="en-GB" sz="904" b="1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" panose="02000503020000020004" pitchFamily="2" charset="0"/>
          <a:ea typeface="+mn-ea"/>
          <a:cs typeface="+mn-cs"/>
        </a:defRPr>
      </a:lvl2pPr>
      <a:lvl3pPr marL="0" marR="0" indent="-155582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684"/>
        </a:spcAft>
        <a:buClr>
          <a:srgbClr val="FFE600"/>
        </a:buClr>
        <a:buSzPct val="70000"/>
        <a:buFont typeface="Arial" panose="020B0604020202020204" pitchFamily="34" charset="0"/>
        <a:buChar char="►"/>
        <a:tabLst/>
        <a:defRPr kumimoji="0" lang="en-US" sz="904" b="0" i="0" u="none" strike="noStrike" kern="0" cap="none" spc="0" normalizeH="0" baseline="0" dirty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3pPr>
      <a:lvl4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FFE600"/>
        </a:buClr>
        <a:buSzPct val="70000"/>
        <a:buFont typeface="Arial" panose="020B0604020202020204" pitchFamily="34" charset="0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4pPr>
      <a:lvl5pPr marL="0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>
          <a:srgbClr val="2E2E38"/>
        </a:buClr>
        <a:buSzTx/>
        <a:buFont typeface="+mj-lt"/>
        <a:buNone/>
        <a:tabLst/>
        <a:defRPr kumimoji="0" lang="en-US" sz="904" b="0" i="0" u="none" strike="noStrike" kern="0" cap="none" spc="0" normalizeH="0" baseline="0" dirty="0" smtClean="0">
          <a:ln>
            <a:noFill/>
          </a:ln>
          <a:solidFill>
            <a:srgbClr val="1E5B89"/>
          </a:solidFill>
          <a:effectLst/>
          <a:uLnTx/>
          <a:uFillTx/>
          <a:latin typeface="EYInterstate Light"/>
          <a:ea typeface="+mn-ea"/>
          <a:cs typeface="+mn-cs"/>
        </a:defRPr>
      </a:lvl5pPr>
      <a:lvl6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2051" b="1" i="0" u="none" strike="noStrike" kern="0" cap="none" spc="0" normalizeH="0" baseline="0" dirty="0" smtClean="0">
          <a:ln>
            <a:noFill/>
          </a:ln>
          <a:solidFill>
            <a:srgbClr val="2E2E38"/>
          </a:solidFill>
          <a:effectLst/>
          <a:uLnTx/>
          <a:uFillTx/>
          <a:latin typeface="EYInterstate Light"/>
          <a:ea typeface="+mn-ea"/>
          <a:cs typeface="+mn-cs"/>
        </a:defRPr>
      </a:lvl6pPr>
      <a:lvl7pPr marL="9046" marR="0" indent="0" algn="l" defTabSz="1220373" rtl="0" eaLnBrk="1" fontAlgn="base" latinLnBrk="0" hangingPunct="1">
        <a:lnSpc>
          <a:spcPct val="100000"/>
        </a:lnSpc>
        <a:spcBef>
          <a:spcPts val="0"/>
        </a:spcBef>
        <a:spcAft>
          <a:spcPts val="1368"/>
        </a:spcAft>
        <a:buClrTx/>
        <a:buSzTx/>
        <a:buFontTx/>
        <a:buNone/>
        <a:tabLst/>
        <a:defRPr kumimoji="0" lang="en-US" sz="1823" b="0" i="0" u="none" strike="noStrike" kern="0" cap="none" spc="0" normalizeH="0" baseline="0" dirty="0">
          <a:ln>
            <a:noFill/>
          </a:ln>
          <a:solidFill>
            <a:srgbClr val="2E2E38"/>
          </a:solidFill>
          <a:effectLst/>
          <a:uLnTx/>
          <a:uFillTx/>
          <a:latin typeface="Georgia" panose="02040502050405020303" pitchFamily="18" charset="0"/>
          <a:ea typeface="+mn-ea"/>
          <a:cs typeface="+mn-cs"/>
        </a:defRPr>
      </a:lvl7pPr>
      <a:lvl8pPr marL="4387260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8pPr>
      <a:lvl9pPr marL="4934716" indent="-304143" algn="l" defTabSz="1220373" rtl="0" eaLnBrk="1" fontAlgn="base" hangingPunct="1">
        <a:spcBef>
          <a:spcPct val="20000"/>
        </a:spcBef>
        <a:spcAft>
          <a:spcPct val="0"/>
        </a:spcAft>
        <a:buChar char="»"/>
        <a:defRPr sz="263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7457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9491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42371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8982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37284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84742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832198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79656" algn="l" defTabSz="109491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1">
          <p15:clr>
            <a:srgbClr val="F26B43"/>
          </p15:clr>
        </p15:guide>
        <p15:guide id="2" pos="8070">
          <p15:clr>
            <a:srgbClr val="F26B43"/>
          </p15:clr>
        </p15:guide>
        <p15:guide id="3" pos="430">
          <p15:clr>
            <a:srgbClr val="F26B43"/>
          </p15:clr>
        </p15:guide>
        <p15:guide id="4" orient="horz" pos="4439">
          <p15:clr>
            <a:srgbClr val="F26B43"/>
          </p15:clr>
        </p15:guide>
        <p15:guide id="5" orient="horz" pos="508">
          <p15:clr>
            <a:srgbClr val="F26B43"/>
          </p15:clr>
        </p15:guide>
        <p15:guide id="6" orient="horz" pos="1075">
          <p15:clr>
            <a:srgbClr val="F26B43"/>
          </p15:clr>
        </p15:guide>
        <p15:guide id="8" pos="7637">
          <p15:clr>
            <a:srgbClr val="F26B43"/>
          </p15:clr>
        </p15:guide>
        <p15:guide id="9" pos="2729">
          <p15:clr>
            <a:srgbClr val="F26B43"/>
          </p15:clr>
        </p15:guide>
        <p15:guide id="10" pos="2888">
          <p15:clr>
            <a:srgbClr val="F26B43"/>
          </p15:clr>
        </p15:guide>
        <p15:guide id="11" pos="5192">
          <p15:clr>
            <a:srgbClr val="F26B43"/>
          </p15:clr>
        </p15:guide>
        <p15:guide id="12" pos="5821">
          <p15:clr>
            <a:srgbClr val="F26B43"/>
          </p15:clr>
        </p15:guide>
        <p15:guide id="13" pos="3910">
          <p15:clr>
            <a:srgbClr val="F26B43"/>
          </p15:clr>
        </p15:guide>
        <p15:guide id="14" pos="4159">
          <p15:clr>
            <a:srgbClr val="F26B43"/>
          </p15:clr>
        </p15:guide>
        <p15:guide id="16" pos="4040">
          <p15:clr>
            <a:srgbClr val="F26B43"/>
          </p15:clr>
        </p15:guide>
        <p15:guide id="17" pos="2277">
          <p15:clr>
            <a:srgbClr val="F26B43"/>
          </p15:clr>
        </p15:guide>
        <p15:guide id="18" pos="2133">
          <p15:clr>
            <a:srgbClr val="F26B43"/>
          </p15:clr>
        </p15:guide>
        <p15:guide id="19" pos="5337">
          <p15:clr>
            <a:srgbClr val="F26B43"/>
          </p15:clr>
        </p15:guide>
        <p15:guide id="20" pos="596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953A-3E1C-485D-AB44-DA03E4D3EFAC}" type="datetimeFigureOut">
              <a:rPr lang="el-GR" smtClean="0"/>
              <a:pPr/>
              <a:t>5/11/24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B8F3-ED64-4D9C-9FF4-9021A6CFB38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8">
            <a:extLst>
              <a:ext uri="{FF2B5EF4-FFF2-40B4-BE49-F238E27FC236}">
                <a16:creationId xmlns:a16="http://schemas.microsoft.com/office/drawing/2014/main" id="{978E6B5B-2285-4D54-BA7E-886B1F7EA82C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0254673" y="0"/>
                </a:moveTo>
                <a:lnTo>
                  <a:pt x="237476" y="0"/>
                </a:lnTo>
                <a:lnTo>
                  <a:pt x="237208" y="899"/>
                </a:lnTo>
                <a:lnTo>
                  <a:pt x="226384" y="47592"/>
                </a:lnTo>
                <a:lnTo>
                  <a:pt x="218362" y="95428"/>
                </a:lnTo>
                <a:lnTo>
                  <a:pt x="0" y="1686833"/>
                </a:lnTo>
                <a:lnTo>
                  <a:pt x="0" y="6858000"/>
                </a:lnTo>
                <a:lnTo>
                  <a:pt x="12193143" y="6858000"/>
                </a:lnTo>
                <a:lnTo>
                  <a:pt x="12193143" y="3208248"/>
                </a:lnTo>
                <a:lnTo>
                  <a:pt x="11795682" y="1181202"/>
                </a:lnTo>
                <a:lnTo>
                  <a:pt x="11785476" y="1133395"/>
                </a:lnTo>
                <a:lnTo>
                  <a:pt x="11773747" y="1086225"/>
                </a:lnTo>
                <a:lnTo>
                  <a:pt x="11760523" y="1039719"/>
                </a:lnTo>
                <a:lnTo>
                  <a:pt x="11745832" y="993901"/>
                </a:lnTo>
                <a:lnTo>
                  <a:pt x="11729703" y="948797"/>
                </a:lnTo>
                <a:lnTo>
                  <a:pt x="11712163" y="904431"/>
                </a:lnTo>
                <a:lnTo>
                  <a:pt x="11693241" y="860828"/>
                </a:lnTo>
                <a:lnTo>
                  <a:pt x="11672965" y="818013"/>
                </a:lnTo>
                <a:lnTo>
                  <a:pt x="11651364" y="776012"/>
                </a:lnTo>
                <a:lnTo>
                  <a:pt x="11628465" y="734850"/>
                </a:lnTo>
                <a:lnTo>
                  <a:pt x="11604297" y="694550"/>
                </a:lnTo>
                <a:lnTo>
                  <a:pt x="11578889" y="655140"/>
                </a:lnTo>
                <a:lnTo>
                  <a:pt x="11552267" y="616642"/>
                </a:lnTo>
                <a:lnTo>
                  <a:pt x="11524461" y="579084"/>
                </a:lnTo>
                <a:lnTo>
                  <a:pt x="11495499" y="542488"/>
                </a:lnTo>
                <a:lnTo>
                  <a:pt x="11465409" y="506882"/>
                </a:lnTo>
                <a:lnTo>
                  <a:pt x="11434220" y="472289"/>
                </a:lnTo>
                <a:lnTo>
                  <a:pt x="11401959" y="438734"/>
                </a:lnTo>
                <a:lnTo>
                  <a:pt x="11368654" y="406243"/>
                </a:lnTo>
                <a:lnTo>
                  <a:pt x="11334335" y="374841"/>
                </a:lnTo>
                <a:lnTo>
                  <a:pt x="11299029" y="344553"/>
                </a:lnTo>
                <a:lnTo>
                  <a:pt x="11262765" y="315403"/>
                </a:lnTo>
                <a:lnTo>
                  <a:pt x="11225571" y="287416"/>
                </a:lnTo>
                <a:lnTo>
                  <a:pt x="11187474" y="260619"/>
                </a:lnTo>
                <a:lnTo>
                  <a:pt x="11148504" y="235035"/>
                </a:lnTo>
                <a:lnTo>
                  <a:pt x="11108688" y="210690"/>
                </a:lnTo>
                <a:lnTo>
                  <a:pt x="11068055" y="187609"/>
                </a:lnTo>
                <a:lnTo>
                  <a:pt x="11026634" y="165817"/>
                </a:lnTo>
                <a:lnTo>
                  <a:pt x="10984451" y="145339"/>
                </a:lnTo>
                <a:lnTo>
                  <a:pt x="10941536" y="126199"/>
                </a:lnTo>
                <a:lnTo>
                  <a:pt x="10897916" y="108423"/>
                </a:lnTo>
                <a:lnTo>
                  <a:pt x="10853621" y="92036"/>
                </a:lnTo>
                <a:lnTo>
                  <a:pt x="10808678" y="77064"/>
                </a:lnTo>
                <a:lnTo>
                  <a:pt x="10763115" y="63530"/>
                </a:lnTo>
                <a:lnTo>
                  <a:pt x="10716961" y="51460"/>
                </a:lnTo>
                <a:lnTo>
                  <a:pt x="10670244" y="40879"/>
                </a:lnTo>
                <a:lnTo>
                  <a:pt x="10622992" y="31812"/>
                </a:lnTo>
                <a:lnTo>
                  <a:pt x="10575234" y="24284"/>
                </a:lnTo>
                <a:lnTo>
                  <a:pt x="10526998" y="18320"/>
                </a:lnTo>
                <a:lnTo>
                  <a:pt x="10478311" y="13945"/>
                </a:lnTo>
                <a:lnTo>
                  <a:pt x="10254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60837-0F4B-4591-95CE-0733748E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36764"/>
            <a:ext cx="10925175" cy="808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Slide title Verdana bold 22pt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0334C-341B-46E5-9D2D-014468BB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905000"/>
            <a:ext cx="10926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07B112E-046F-420F-9A2D-1FC6072874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2" y="5873029"/>
            <a:ext cx="1228346" cy="6339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FAE29D-8040-4000-AEBD-353303CC6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1479"/>
            <a:ext cx="2743200" cy="165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2C89B740-7DDD-447D-8B86-4C509E74C5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963382-A789-41AA-8302-B7FA615D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25" y="6052716"/>
            <a:ext cx="990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Footnotes Verdana regular 8pt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36A03-4DD6-4CDA-8753-34DD9C7C185B}"/>
              </a:ext>
            </a:extLst>
          </p:cNvPr>
          <p:cNvSpPr txBox="1"/>
          <p:nvPr userDrawn="1"/>
        </p:nvSpPr>
        <p:spPr bwMode="gray">
          <a:xfrm>
            <a:off x="0" y="6663171"/>
            <a:ext cx="12192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accent1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82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5032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03291"/>
        </a:buClr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0329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842DA-6E89-4FB8-91E2-67C9500C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93D6-FB66-17BF-5730-2F0943BC2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0B125-4C6F-BB55-0B9C-F3D9B8DAE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E40A-D5D6-41B9-81CA-5F005A318E5D}" type="datetimeFigureOut">
              <a:rPr lang="it-IT" smtClean="0"/>
              <a:t>05/11/24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AD80-6E2F-A5D6-73A8-D6BA67D51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78E0-BF29-D745-8692-D5499229A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67E5-6222-4FAA-97A4-429AE2F738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neuroimmunology.gr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hyperlink" Target="mailto:ngrigoriadis@auth.gr" TargetMode="External"/><Relationship Id="rId9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hyperlink" Target="http://www.nationalmssociety.org/What-is-MS/MS-FAQ-s" TargetMode="External"/><Relationship Id="rId1" Type="http://schemas.openxmlformats.org/officeDocument/2006/relationships/slideLayout" Target="../slideLayouts/slideLayout41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5.wd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hdphoto" Target="../media/hdphoto4.wdp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3.wdp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ctrTitle"/>
          </p:nvPr>
        </p:nvSpPr>
        <p:spPr>
          <a:xfrm>
            <a:off x="300841" y="1271591"/>
            <a:ext cx="11756571" cy="647700"/>
          </a:xfrm>
        </p:spPr>
        <p:txBody>
          <a:bodyPr/>
          <a:lstStyle/>
          <a:p>
            <a:pPr algn="ctr"/>
            <a:br>
              <a:rPr lang="en-GB" sz="3600" dirty="0">
                <a:latin typeface="Arial" charset="0"/>
              </a:rPr>
            </a:br>
            <a:r>
              <a:rPr lang="en-GB" i="1" dirty="0">
                <a:effectLst/>
                <a:latin typeface="Helvetica" pitchFamily="2" charset="0"/>
              </a:rPr>
              <a:t>Unmet Needs in Multiple Sclerosis management</a:t>
            </a:r>
            <a:br>
              <a:rPr lang="en-GB" dirty="0">
                <a:effectLst/>
                <a:latin typeface="Helvetica" pitchFamily="2" charset="0"/>
              </a:rPr>
            </a:br>
            <a:br>
              <a:rPr lang="en-GB" dirty="0">
                <a:solidFill>
                  <a:schemeClr val="accent4"/>
                </a:solidFill>
                <a:latin typeface="Arial" charset="0"/>
              </a:rPr>
            </a:br>
            <a:br>
              <a:rPr lang="en-GB" sz="3600" dirty="0">
                <a:solidFill>
                  <a:schemeClr val="accent4"/>
                </a:solidFill>
                <a:latin typeface="Arial" charset="0"/>
              </a:rPr>
            </a:br>
            <a:br>
              <a:rPr lang="en-GB" sz="3600" dirty="0">
                <a:solidFill>
                  <a:schemeClr val="accent4"/>
                </a:solidFill>
                <a:latin typeface="Arial" charset="0"/>
              </a:rPr>
            </a:br>
            <a:br>
              <a:rPr lang="en-GB" sz="3600" dirty="0">
                <a:solidFill>
                  <a:schemeClr val="accent4"/>
                </a:solidFill>
                <a:latin typeface="Arial" charset="0"/>
              </a:rPr>
            </a:br>
            <a:br>
              <a:rPr lang="el-GR" dirty="0">
                <a:solidFill>
                  <a:srgbClr val="1F4381"/>
                </a:solidFill>
                <a:latin typeface="Arial" charset="0"/>
              </a:rPr>
            </a:br>
            <a:endParaRPr lang="en-GB" dirty="0">
              <a:solidFill>
                <a:srgbClr val="1F4381"/>
              </a:solidFill>
              <a:latin typeface="Arial" charset="0"/>
            </a:endParaRPr>
          </a:p>
        </p:txBody>
      </p:sp>
      <p:sp>
        <p:nvSpPr>
          <p:cNvPr id="173059" name="Subtitle 2"/>
          <p:cNvSpPr>
            <a:spLocks noGrp="1"/>
          </p:cNvSpPr>
          <p:nvPr>
            <p:ph type="subTitle" idx="1"/>
          </p:nvPr>
        </p:nvSpPr>
        <p:spPr>
          <a:xfrm>
            <a:off x="1524003" y="3130729"/>
            <a:ext cx="9144000" cy="1384300"/>
          </a:xfrm>
        </p:spPr>
        <p:txBody>
          <a:bodyPr/>
          <a:lstStyle/>
          <a:p>
            <a:pPr eaLnBrk="1" hangingPunct="1"/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 eaLnBrk="1" hangingPunct="1"/>
            <a:r>
              <a:rPr lang="en-US" sz="2400" b="1" dirty="0">
                <a:solidFill>
                  <a:srgbClr val="1F4381"/>
                </a:solidFill>
                <a:latin typeface="Arial" charset="0"/>
              </a:rPr>
              <a:t>Nikolaos C. </a:t>
            </a:r>
            <a:r>
              <a:rPr lang="en-US" sz="2400" b="1" dirty="0" err="1">
                <a:solidFill>
                  <a:srgbClr val="1F4381"/>
                </a:solidFill>
                <a:latin typeface="Arial" charset="0"/>
              </a:rPr>
              <a:t>Grigoriadis</a:t>
            </a:r>
            <a:endParaRPr lang="en-US" sz="2400" b="1" dirty="0">
              <a:solidFill>
                <a:srgbClr val="1F4381"/>
              </a:solidFill>
              <a:latin typeface="Arial" charset="0"/>
            </a:endParaRPr>
          </a:p>
          <a:p>
            <a:pPr eaLnBrk="1" hangingPunct="1"/>
            <a:r>
              <a:rPr lang="en-US" sz="1800" b="1" dirty="0">
                <a:solidFill>
                  <a:srgbClr val="1F4381"/>
                </a:solidFill>
                <a:latin typeface="Arial" charset="0"/>
              </a:rPr>
              <a:t>B</a:t>
            </a:r>
            <a:r>
              <a:rPr lang="ja-JP" altLang="en-US" sz="1800" b="1" dirty="0">
                <a:solidFill>
                  <a:srgbClr val="1F4381"/>
                </a:solidFill>
                <a:latin typeface="Arial" charset="0"/>
              </a:rPr>
              <a:t>’</a:t>
            </a:r>
            <a:r>
              <a:rPr lang="en-US" altLang="ja-JP" sz="1800" b="1" dirty="0">
                <a:solidFill>
                  <a:srgbClr val="1F4381"/>
                </a:solidFill>
                <a:latin typeface="Arial" charset="0"/>
              </a:rPr>
              <a:t> Dept of Neurology</a:t>
            </a:r>
          </a:p>
          <a:p>
            <a:pPr eaLnBrk="1" hangingPunct="1"/>
            <a:r>
              <a:rPr lang="en-US" altLang="ja-JP" sz="1800" b="1" dirty="0">
                <a:solidFill>
                  <a:srgbClr val="1F4381"/>
                </a:solidFill>
                <a:latin typeface="Arial" charset="0"/>
              </a:rPr>
              <a:t>MS Centre and The Lab for </a:t>
            </a:r>
            <a:r>
              <a:rPr lang="en-US" altLang="ja-JP" sz="1800" b="1" dirty="0" err="1">
                <a:solidFill>
                  <a:srgbClr val="1F4381"/>
                </a:solidFill>
                <a:latin typeface="Arial" charset="0"/>
              </a:rPr>
              <a:t>Neuroimmunology</a:t>
            </a:r>
            <a:r>
              <a:rPr lang="en-US" altLang="ja-JP" sz="1800" b="1" dirty="0">
                <a:solidFill>
                  <a:srgbClr val="1F4381"/>
                </a:solidFill>
                <a:latin typeface="Arial" charset="0"/>
              </a:rPr>
              <a:t> and Exp Neurology</a:t>
            </a:r>
          </a:p>
          <a:p>
            <a:pPr eaLnBrk="1" hangingPunct="1"/>
            <a:r>
              <a:rPr lang="en-US" sz="1800" b="1" dirty="0">
                <a:solidFill>
                  <a:srgbClr val="1F4381"/>
                </a:solidFill>
                <a:latin typeface="Arial" charset="0"/>
              </a:rPr>
              <a:t>AHEPA University Hospital</a:t>
            </a:r>
          </a:p>
          <a:p>
            <a:pPr eaLnBrk="1" hangingPunct="1"/>
            <a:r>
              <a:rPr lang="en-US" sz="1800" b="1" dirty="0">
                <a:solidFill>
                  <a:srgbClr val="1F4381"/>
                </a:solidFill>
                <a:latin typeface="Arial" charset="0"/>
                <a:hlinkClick r:id="rId3"/>
              </a:rPr>
              <a:t>www.neuroimmunology.gr</a:t>
            </a:r>
            <a:endParaRPr lang="en-US" sz="1800" b="1" dirty="0">
              <a:solidFill>
                <a:srgbClr val="1F4381"/>
              </a:solidFill>
              <a:latin typeface="Arial" charset="0"/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rial" charset="0"/>
                <a:hlinkClick r:id="rId4"/>
              </a:rPr>
              <a:t>ngrigoriadis@auth.gr</a:t>
            </a:r>
            <a:endParaRPr lang="el-GR" sz="1800" dirty="0">
              <a:solidFill>
                <a:srgbClr val="FFFFFF"/>
              </a:solidFill>
              <a:latin typeface="Arial" charset="0"/>
            </a:endParaRPr>
          </a:p>
          <a:p>
            <a:pPr eaLnBrk="1" hangingPunct="1"/>
            <a:r>
              <a:rPr lang="en-US" sz="1900" b="1" dirty="0">
                <a:solidFill>
                  <a:srgbClr val="1F4381"/>
                </a:solidFill>
                <a:latin typeface="Arial" charset="0"/>
              </a:rPr>
              <a:t>ARISTOTLE UNIVERSITY OF THESSALONIKI</a:t>
            </a:r>
            <a:endParaRPr lang="en-GB" sz="1900" b="1" dirty="0">
              <a:solidFill>
                <a:srgbClr val="1F4381"/>
              </a:solidFill>
              <a:latin typeface="Arial" charset="0"/>
            </a:endParaRPr>
          </a:p>
        </p:txBody>
      </p:sp>
      <p:sp>
        <p:nvSpPr>
          <p:cNvPr id="173060" name="TextBox 5"/>
          <p:cNvSpPr txBox="1">
            <a:spLocks noChangeArrowheads="1"/>
          </p:cNvSpPr>
          <p:nvPr/>
        </p:nvSpPr>
        <p:spPr bwMode="auto">
          <a:xfrm>
            <a:off x="3543300" y="159544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21277" y="1262871"/>
            <a:ext cx="6353175" cy="1971986"/>
            <a:chOff x="2300666" y="4541391"/>
            <a:chExt cx="5317770" cy="1939739"/>
          </a:xfrm>
        </p:grpSpPr>
        <p:pic>
          <p:nvPicPr>
            <p:cNvPr id="173065" name="Picture 6" descr="school_sm2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0666" y="4541391"/>
              <a:ext cx="4696501" cy="180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6" name="TextBox 12"/>
            <p:cNvSpPr txBox="1">
              <a:spLocks noChangeArrowheads="1"/>
            </p:cNvSpPr>
            <p:nvPr/>
          </p:nvSpPr>
          <p:spPr bwMode="auto">
            <a:xfrm>
              <a:off x="2921935" y="6117838"/>
              <a:ext cx="4696501" cy="36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/>
                <a:cs typeface="+mn-cs"/>
              </a:endParaRPr>
            </a:p>
          </p:txBody>
        </p:sp>
      </p:grpSp>
      <p:pic>
        <p:nvPicPr>
          <p:cNvPr id="173062" name="Picture 10" descr="AUTH_co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3" y="5014918"/>
            <a:ext cx="183991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11" descr="images-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82050" y="4979988"/>
            <a:ext cx="18859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2" descr="AS Templates"/>
          <p:cNvPicPr>
            <a:picLocks noChangeAspect="1" noChangeArrowheads="1"/>
          </p:cNvPicPr>
          <p:nvPr/>
        </p:nvPicPr>
        <p:blipFill>
          <a:blip r:embed="rId8"/>
          <a:srcRect l="26250"/>
          <a:stretch>
            <a:fillRect/>
          </a:stretch>
        </p:blipFill>
        <p:spPr bwMode="auto">
          <a:xfrm>
            <a:off x="2519159" y="1704681"/>
            <a:ext cx="70211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S Templates"/>
          <p:cNvPicPr>
            <a:picLocks noChangeAspect="1" noChangeArrowheads="1"/>
          </p:cNvPicPr>
          <p:nvPr/>
        </p:nvPicPr>
        <p:blipFill>
          <a:blip r:embed="rId8"/>
          <a:srcRect l="26250"/>
          <a:stretch>
            <a:fillRect/>
          </a:stretch>
        </p:blipFill>
        <p:spPr bwMode="auto">
          <a:xfrm>
            <a:off x="8832218" y="1743458"/>
            <a:ext cx="70211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82" y="3500785"/>
            <a:ext cx="1908918" cy="792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23" y="3554091"/>
            <a:ext cx="1908918" cy="79293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1B3114C-F493-FB05-C806-ADE22A13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" y="0"/>
            <a:ext cx="2292322" cy="21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3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3BDFDF-7BBE-4EDC-800F-0D3AAE205334}"/>
              </a:ext>
            </a:extLst>
          </p:cNvPr>
          <p:cNvGrpSpPr/>
          <p:nvPr/>
        </p:nvGrpSpPr>
        <p:grpSpPr>
          <a:xfrm>
            <a:off x="178736" y="696988"/>
            <a:ext cx="7043271" cy="6180656"/>
            <a:chOff x="197842" y="712855"/>
            <a:chExt cx="7043271" cy="618065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70AE850-A26A-4A9E-82C5-5C6010A2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947" b="855"/>
            <a:stretch/>
          </p:blipFill>
          <p:spPr>
            <a:xfrm>
              <a:off x="197842" y="828377"/>
              <a:ext cx="7043271" cy="60651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04FEAD-3E8E-4D79-89DF-10AB20903824}"/>
                </a:ext>
              </a:extLst>
            </p:cNvPr>
            <p:cNvSpPr txBox="1"/>
            <p:nvPr/>
          </p:nvSpPr>
          <p:spPr>
            <a:xfrm>
              <a:off x="211880" y="712855"/>
              <a:ext cx="1136073" cy="1171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721DC-0D2A-47C8-A9FA-15D62228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20" y="124305"/>
            <a:ext cx="10818759" cy="612649"/>
          </a:xfrm>
        </p:spPr>
        <p:txBody>
          <a:bodyPr>
            <a:noAutofit/>
          </a:bodyPr>
          <a:lstStyle/>
          <a:p>
            <a:r>
              <a:rPr lang="el-GR" sz="2200" dirty="0"/>
              <a:t>Το </a:t>
            </a:r>
            <a:r>
              <a:rPr lang="el-GR" sz="2200" dirty="0">
                <a:solidFill>
                  <a:srgbClr val="C00000"/>
                </a:solidFill>
              </a:rPr>
              <a:t>Δίκτυο</a:t>
            </a:r>
            <a:r>
              <a:rPr lang="el-GR" sz="2200" dirty="0"/>
              <a:t> των </a:t>
            </a:r>
            <a:r>
              <a:rPr lang="el-GR" sz="2200" dirty="0">
                <a:solidFill>
                  <a:srgbClr val="C00000"/>
                </a:solidFill>
              </a:rPr>
              <a:t>1</a:t>
            </a:r>
            <a:r>
              <a:rPr lang="en-US" sz="2200" dirty="0">
                <a:solidFill>
                  <a:srgbClr val="C00000"/>
                </a:solidFill>
              </a:rPr>
              <a:t>4</a:t>
            </a:r>
            <a:r>
              <a:rPr lang="el-GR" sz="2200" dirty="0">
                <a:solidFill>
                  <a:srgbClr val="C00000"/>
                </a:solidFill>
              </a:rPr>
              <a:t> Κέντρων Πολλαπλής Σκλήρυνσης </a:t>
            </a:r>
            <a:r>
              <a:rPr lang="el-GR" sz="2200" dirty="0"/>
              <a:t>θα καλύψει τις ανάγκες του πληθυσμού διασφαλίζοντας ισότιμη και έγκαιρη πρόσβαση σε ποιοτικές υπηρεσίες υγείας και φροντίδας</a:t>
            </a:r>
            <a:endParaRPr lang="en-US" sz="2200" strike="sngStrik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A88370-A02E-4197-9A9D-19AE83608A11}"/>
              </a:ext>
            </a:extLst>
          </p:cNvPr>
          <p:cNvSpPr txBox="1"/>
          <p:nvPr/>
        </p:nvSpPr>
        <p:spPr>
          <a:xfrm>
            <a:off x="7594334" y="5525353"/>
            <a:ext cx="4417672" cy="83099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sng" strike="noStrike" kern="0" cap="none" spc="0" normalizeH="0" baseline="0" noProof="0" dirty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ΣΤΡΑΤΙΩΤΙΚΑ ΝΟΣΟΚΟΜΕΙΑ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Νευρολογική- 251 ΓΝ. Αεροπορίας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Ναυτικό Νοσοκομείο Αθηνών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Νευρολογική- 401 Γενικό Στρατιωτικό 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Νοσ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2A3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Αθηνών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CE8D1AF-F737-4050-974D-459F2CD0B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2" y="1615867"/>
            <a:ext cx="213168" cy="2917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71319DC-A6FF-4044-A7E4-E9B7F80542A5}"/>
              </a:ext>
            </a:extLst>
          </p:cNvPr>
          <p:cNvSpPr txBox="1"/>
          <p:nvPr/>
        </p:nvSpPr>
        <p:spPr>
          <a:xfrm>
            <a:off x="3024083" y="1318850"/>
            <a:ext cx="14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9C8AAFE6-D185-4545-9979-D1067DDEB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69" y="1365651"/>
            <a:ext cx="213168" cy="2917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09AE795-ED99-4B27-BDD5-30084286BFD0}"/>
              </a:ext>
            </a:extLst>
          </p:cNvPr>
          <p:cNvSpPr txBox="1"/>
          <p:nvPr/>
        </p:nvSpPr>
        <p:spPr>
          <a:xfrm>
            <a:off x="2828208" y="2444279"/>
            <a:ext cx="14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74290B43-37FA-4CF7-B1BD-3C72BD20E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35" y="3935224"/>
            <a:ext cx="147257" cy="2015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2A5FA9A-2904-458A-A3B5-A133E299B645}"/>
              </a:ext>
            </a:extLst>
          </p:cNvPr>
          <p:cNvSpPr txBox="1"/>
          <p:nvPr/>
        </p:nvSpPr>
        <p:spPr>
          <a:xfrm>
            <a:off x="3426295" y="3749589"/>
            <a:ext cx="14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E4072F-A199-40A6-9FFB-E2380F84737B}"/>
              </a:ext>
            </a:extLst>
          </p:cNvPr>
          <p:cNvSpPr txBox="1"/>
          <p:nvPr/>
        </p:nvSpPr>
        <p:spPr>
          <a:xfrm>
            <a:off x="5058211" y="1329671"/>
            <a:ext cx="14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18DF3DB2-2766-4CCB-A1B1-16A935A02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1" y="3845077"/>
            <a:ext cx="202387" cy="27699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1710628-2519-46D5-917B-8877C573EC06}"/>
              </a:ext>
            </a:extLst>
          </p:cNvPr>
          <p:cNvSpPr txBox="1"/>
          <p:nvPr/>
        </p:nvSpPr>
        <p:spPr>
          <a:xfrm>
            <a:off x="2438626" y="3850360"/>
            <a:ext cx="14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4645DD-1B19-4B93-BD00-43C1299C788D}"/>
              </a:ext>
            </a:extLst>
          </p:cNvPr>
          <p:cNvSpPr txBox="1"/>
          <p:nvPr/>
        </p:nvSpPr>
        <p:spPr>
          <a:xfrm>
            <a:off x="4516943" y="6017796"/>
            <a:ext cx="14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AC38B137-F0D7-41CE-A415-C2990AC9BB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34" y="6315439"/>
            <a:ext cx="219484" cy="300398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8CDAA36B-32B3-401A-8696-62B8DCF49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4" y="2530930"/>
            <a:ext cx="239324" cy="32755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74B514A-62F5-470A-AA3C-0341EBBEAC3E}"/>
              </a:ext>
            </a:extLst>
          </p:cNvPr>
          <p:cNvSpPr txBox="1"/>
          <p:nvPr/>
        </p:nvSpPr>
        <p:spPr>
          <a:xfrm>
            <a:off x="1644894" y="2226342"/>
            <a:ext cx="14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CB0FB9CA-BA9D-4913-8D8F-4496D7D298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45" y="2455281"/>
            <a:ext cx="239324" cy="327552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056696F5-E4D4-4249-A3C6-710ACF225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44" y="3925815"/>
            <a:ext cx="147257" cy="20154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3F03986-D0D2-4E9E-AD84-A78A7E01B98B}"/>
              </a:ext>
            </a:extLst>
          </p:cNvPr>
          <p:cNvSpPr txBox="1"/>
          <p:nvPr/>
        </p:nvSpPr>
        <p:spPr>
          <a:xfrm>
            <a:off x="3574492" y="4012428"/>
            <a:ext cx="14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33DA86E1-D875-40C5-A7F2-DF61C21D4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69" y="1590388"/>
            <a:ext cx="225350" cy="30842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D5F0B5B-CF3F-41F6-847F-3579F0F5F11A}"/>
              </a:ext>
            </a:extLst>
          </p:cNvPr>
          <p:cNvSpPr txBox="1"/>
          <p:nvPr/>
        </p:nvSpPr>
        <p:spPr>
          <a:xfrm>
            <a:off x="3249469" y="1318850"/>
            <a:ext cx="14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54E471A-C6A3-40AE-A2F3-47EF9C9A6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78" y="3972951"/>
            <a:ext cx="147257" cy="20154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8F3F487-B581-4108-8655-BA9946F830ED}"/>
              </a:ext>
            </a:extLst>
          </p:cNvPr>
          <p:cNvSpPr txBox="1"/>
          <p:nvPr/>
        </p:nvSpPr>
        <p:spPr>
          <a:xfrm>
            <a:off x="3712568" y="4104931"/>
            <a:ext cx="14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0BEC32-A97E-4229-9640-C824CB2A9154}"/>
              </a:ext>
            </a:extLst>
          </p:cNvPr>
          <p:cNvSpPr txBox="1"/>
          <p:nvPr/>
        </p:nvSpPr>
        <p:spPr>
          <a:xfrm>
            <a:off x="7594334" y="2798453"/>
            <a:ext cx="4417672" cy="175432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sng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ΠΑΝΕΠΙΣΤΗΜΙΑΚΑ ΝΟΣΟΚΟΜΕΙΑ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Β΄ 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ΑΧΕΠΑ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ΓΝ. Θεσσαλονίκης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Λάρισας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Α' 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Αιγηνήτειο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Β΄ 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ΓΝ. Αττικόν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Αλεξανδρούπολης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Πατρών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Ηρακλείου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κη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Παν/</a:t>
            </a:r>
            <a:r>
              <a:rPr kumimoji="0" lang="el-G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κο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ΓΝ Ιωαννίνων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2FA8A9-94DE-4D41-9DF7-3BE1B3923B25}"/>
              </a:ext>
            </a:extLst>
          </p:cNvPr>
          <p:cNvSpPr txBox="1"/>
          <p:nvPr/>
        </p:nvSpPr>
        <p:spPr>
          <a:xfrm>
            <a:off x="7594334" y="4532985"/>
            <a:ext cx="4417672" cy="83099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sng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ΓΕΝΙΚΑ ΝΟΣΟΚΟΜΕΙΑ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ΓΝ. Ευαγγελισμός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ΓΝ. Γ. Γεννηματάς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Νευρολογική- ΓΝ. Παπαγεωργίου Θεσσαλονίκης</a:t>
            </a:r>
          </a:p>
        </p:txBody>
      </p:sp>
    </p:spTree>
    <p:extLst>
      <p:ext uri="{BB962C8B-B14F-4D97-AF65-F5344CB8AC3E}">
        <p14:creationId xmlns:p14="http://schemas.microsoft.com/office/powerpoint/2010/main" val="21381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36D865D-D3FC-4B8A-BBE8-F448B463E7EE}"/>
              </a:ext>
            </a:extLst>
          </p:cNvPr>
          <p:cNvSpPr/>
          <p:nvPr/>
        </p:nvSpPr>
        <p:spPr>
          <a:xfrm>
            <a:off x="3268909" y="1450577"/>
            <a:ext cx="9310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is SI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Hospital admissions for multiple sclerosis in Greece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CE8246-5C6B-4CD2-9A84-8F6249E78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9" r="3791"/>
          <a:stretch/>
        </p:blipFill>
        <p:spPr>
          <a:xfrm>
            <a:off x="105265" y="2158463"/>
            <a:ext cx="11981469" cy="350260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92DCF61-BFF9-4B67-AEB7-7A34EE996F57}"/>
              </a:ext>
            </a:extLst>
          </p:cNvPr>
          <p:cNvSpPr/>
          <p:nvPr/>
        </p:nvSpPr>
        <p:spPr>
          <a:xfrm>
            <a:off x="9006866" y="6347124"/>
            <a:ext cx="37570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Dadouli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al, MSARD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A2910-50B3-4A23-A517-156982376270}"/>
              </a:ext>
            </a:extLst>
          </p:cNvPr>
          <p:cNvSpPr txBox="1">
            <a:spLocks/>
          </p:cNvSpPr>
          <p:nvPr/>
        </p:nvSpPr>
        <p:spPr>
          <a:xfrm>
            <a:off x="0" y="17258"/>
            <a:ext cx="10818759" cy="793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Η πολλαπλή σκλήρυνση 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34192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>
            <a:extLst>
              <a:ext uri="{FF2B5EF4-FFF2-40B4-BE49-F238E27FC236}">
                <a16:creationId xmlns:a16="http://schemas.microsoft.com/office/drawing/2014/main" id="{E43ED32E-7609-D756-02B4-FE422CCD5B4E}"/>
              </a:ext>
            </a:extLst>
          </p:cNvPr>
          <p:cNvSpPr/>
          <p:nvPr/>
        </p:nvSpPr>
        <p:spPr>
          <a:xfrm>
            <a:off x="3179911" y="2610661"/>
            <a:ext cx="921633" cy="794510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23B84174-6C14-FD38-22F4-F78763CE8C3C}"/>
              </a:ext>
            </a:extLst>
          </p:cNvPr>
          <p:cNvSpPr/>
          <p:nvPr/>
        </p:nvSpPr>
        <p:spPr>
          <a:xfrm>
            <a:off x="3287907" y="2703761"/>
            <a:ext cx="705641" cy="608309"/>
          </a:xfrm>
          <a:prstGeom prst="hexagon">
            <a:avLst/>
          </a:prstGeom>
          <a:solidFill>
            <a:srgbClr val="595959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86" y="122442"/>
            <a:ext cx="10511619" cy="738664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όραμα μας για την «Κατ’ οίκον θεραπεία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ασθενείς με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Πολλαπλή Σκλήρυνση»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5253-BB7F-360A-2013-A3270BE91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Freeform 4845">
            <a:extLst>
              <a:ext uri="{FF2B5EF4-FFF2-40B4-BE49-F238E27FC236}">
                <a16:creationId xmlns:a16="http://schemas.microsoft.com/office/drawing/2014/main" id="{EFE0BA49-A028-CA1D-C009-8F5DD138F356}"/>
              </a:ext>
            </a:extLst>
          </p:cNvPr>
          <p:cNvSpPr>
            <a:spLocks noEditPoints="1"/>
          </p:cNvSpPr>
          <p:nvPr/>
        </p:nvSpPr>
        <p:spPr bwMode="auto">
          <a:xfrm>
            <a:off x="735057" y="2562947"/>
            <a:ext cx="1598866" cy="1732106"/>
          </a:xfrm>
          <a:custGeom>
            <a:avLst/>
            <a:gdLst>
              <a:gd name="T0" fmla="*/ 86 w 384"/>
              <a:gd name="T1" fmla="*/ 34 h 416"/>
              <a:gd name="T2" fmla="*/ 108 w 384"/>
              <a:gd name="T3" fmla="*/ 36 h 416"/>
              <a:gd name="T4" fmla="*/ 122 w 384"/>
              <a:gd name="T5" fmla="*/ 86 h 416"/>
              <a:gd name="T6" fmla="*/ 102 w 384"/>
              <a:gd name="T7" fmla="*/ 82 h 416"/>
              <a:gd name="T8" fmla="*/ 24 w 384"/>
              <a:gd name="T9" fmla="*/ 106 h 416"/>
              <a:gd name="T10" fmla="*/ 26 w 384"/>
              <a:gd name="T11" fmla="*/ 126 h 416"/>
              <a:gd name="T12" fmla="*/ 68 w 384"/>
              <a:gd name="T13" fmla="*/ 136 h 416"/>
              <a:gd name="T14" fmla="*/ 64 w 384"/>
              <a:gd name="T15" fmla="*/ 120 h 416"/>
              <a:gd name="T16" fmla="*/ 154 w 384"/>
              <a:gd name="T17" fmla="*/ 372 h 416"/>
              <a:gd name="T18" fmla="*/ 164 w 384"/>
              <a:gd name="T19" fmla="*/ 386 h 416"/>
              <a:gd name="T20" fmla="*/ 230 w 384"/>
              <a:gd name="T21" fmla="*/ 376 h 416"/>
              <a:gd name="T22" fmla="*/ 220 w 384"/>
              <a:gd name="T23" fmla="*/ 366 h 416"/>
              <a:gd name="T24" fmla="*/ 164 w 384"/>
              <a:gd name="T25" fmla="*/ 402 h 416"/>
              <a:gd name="T26" fmla="*/ 174 w 384"/>
              <a:gd name="T27" fmla="*/ 416 h 416"/>
              <a:gd name="T28" fmla="*/ 220 w 384"/>
              <a:gd name="T29" fmla="*/ 406 h 416"/>
              <a:gd name="T30" fmla="*/ 210 w 384"/>
              <a:gd name="T31" fmla="*/ 396 h 416"/>
              <a:gd name="T32" fmla="*/ 34 w 384"/>
              <a:gd name="T33" fmla="*/ 294 h 416"/>
              <a:gd name="T34" fmla="*/ 48 w 384"/>
              <a:gd name="T35" fmla="*/ 302 h 416"/>
              <a:gd name="T36" fmla="*/ 66 w 384"/>
              <a:gd name="T37" fmla="*/ 280 h 416"/>
              <a:gd name="T38" fmla="*/ 52 w 384"/>
              <a:gd name="T39" fmla="*/ 276 h 416"/>
              <a:gd name="T40" fmla="*/ 38 w 384"/>
              <a:gd name="T41" fmla="*/ 196 h 416"/>
              <a:gd name="T42" fmla="*/ 0 w 384"/>
              <a:gd name="T43" fmla="*/ 208 h 416"/>
              <a:gd name="T44" fmla="*/ 38 w 384"/>
              <a:gd name="T45" fmla="*/ 220 h 416"/>
              <a:gd name="T46" fmla="*/ 50 w 384"/>
              <a:gd name="T47" fmla="*/ 208 h 416"/>
              <a:gd name="T48" fmla="*/ 206 w 384"/>
              <a:gd name="T49" fmla="*/ 54 h 416"/>
              <a:gd name="T50" fmla="*/ 192 w 384"/>
              <a:gd name="T51" fmla="*/ 0 h 416"/>
              <a:gd name="T52" fmla="*/ 178 w 384"/>
              <a:gd name="T53" fmla="*/ 54 h 416"/>
              <a:gd name="T54" fmla="*/ 192 w 384"/>
              <a:gd name="T55" fmla="*/ 68 h 416"/>
              <a:gd name="T56" fmla="*/ 320 w 384"/>
              <a:gd name="T57" fmla="*/ 278 h 416"/>
              <a:gd name="T58" fmla="*/ 322 w 384"/>
              <a:gd name="T59" fmla="*/ 294 h 416"/>
              <a:gd name="T60" fmla="*/ 348 w 384"/>
              <a:gd name="T61" fmla="*/ 298 h 416"/>
              <a:gd name="T62" fmla="*/ 346 w 384"/>
              <a:gd name="T63" fmla="*/ 284 h 416"/>
              <a:gd name="T64" fmla="*/ 362 w 384"/>
              <a:gd name="T65" fmla="*/ 122 h 416"/>
              <a:gd name="T66" fmla="*/ 356 w 384"/>
              <a:gd name="T67" fmla="*/ 104 h 416"/>
              <a:gd name="T68" fmla="*/ 314 w 384"/>
              <a:gd name="T69" fmla="*/ 128 h 416"/>
              <a:gd name="T70" fmla="*/ 326 w 384"/>
              <a:gd name="T71" fmla="*/ 142 h 416"/>
              <a:gd name="T72" fmla="*/ 336 w 384"/>
              <a:gd name="T73" fmla="*/ 204 h 416"/>
              <a:gd name="T74" fmla="*/ 346 w 384"/>
              <a:gd name="T75" fmla="*/ 220 h 416"/>
              <a:gd name="T76" fmla="*/ 384 w 384"/>
              <a:gd name="T77" fmla="*/ 208 h 416"/>
              <a:gd name="T78" fmla="*/ 372 w 384"/>
              <a:gd name="T79" fmla="*/ 196 h 416"/>
              <a:gd name="T80" fmla="*/ 276 w 384"/>
              <a:gd name="T81" fmla="*/ 36 h 416"/>
              <a:gd name="T82" fmla="*/ 262 w 384"/>
              <a:gd name="T83" fmla="*/ 86 h 416"/>
              <a:gd name="T84" fmla="*/ 300 w 384"/>
              <a:gd name="T85" fmla="*/ 50 h 416"/>
              <a:gd name="T86" fmla="*/ 294 w 384"/>
              <a:gd name="T87" fmla="*/ 32 h 416"/>
              <a:gd name="T88" fmla="*/ 262 w 384"/>
              <a:gd name="T89" fmla="*/ 256 h 416"/>
              <a:gd name="T90" fmla="*/ 236 w 384"/>
              <a:gd name="T91" fmla="*/ 322 h 416"/>
              <a:gd name="T92" fmla="*/ 218 w 384"/>
              <a:gd name="T93" fmla="*/ 354 h 416"/>
              <a:gd name="T94" fmla="*/ 150 w 384"/>
              <a:gd name="T95" fmla="*/ 338 h 416"/>
              <a:gd name="T96" fmla="*/ 132 w 384"/>
              <a:gd name="T97" fmla="*/ 270 h 416"/>
              <a:gd name="T98" fmla="*/ 98 w 384"/>
              <a:gd name="T99" fmla="*/ 196 h 416"/>
              <a:gd name="T100" fmla="*/ 134 w 384"/>
              <a:gd name="T101" fmla="*/ 118 h 416"/>
              <a:gd name="T102" fmla="*/ 234 w 384"/>
              <a:gd name="T103" fmla="*/ 108 h 416"/>
              <a:gd name="T104" fmla="*/ 286 w 384"/>
              <a:gd name="T105" fmla="*/ 196 h 416"/>
              <a:gd name="T106" fmla="*/ 192 w 384"/>
              <a:gd name="T107" fmla="*/ 128 h 416"/>
              <a:gd name="T108" fmla="*/ 146 w 384"/>
              <a:gd name="T109" fmla="*/ 144 h 416"/>
              <a:gd name="T110" fmla="*/ 126 w 384"/>
              <a:gd name="T111" fmla="*/ 198 h 416"/>
              <a:gd name="T112" fmla="*/ 142 w 384"/>
              <a:gd name="T113" fmla="*/ 200 h 416"/>
              <a:gd name="T114" fmla="*/ 154 w 384"/>
              <a:gd name="T115" fmla="*/ 164 h 416"/>
              <a:gd name="T116" fmla="*/ 190 w 384"/>
              <a:gd name="T117" fmla="*/ 14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416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6D26C6D-8CF0-5910-9A31-B1BCCD9CB6C5}"/>
              </a:ext>
            </a:extLst>
          </p:cNvPr>
          <p:cNvSpPr/>
          <p:nvPr/>
        </p:nvSpPr>
        <p:spPr>
          <a:xfrm>
            <a:off x="2539869" y="5152613"/>
            <a:ext cx="921633" cy="794510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2B28BB-6A86-2DC1-2611-1A4C81C33938}"/>
              </a:ext>
            </a:extLst>
          </p:cNvPr>
          <p:cNvGrpSpPr/>
          <p:nvPr/>
        </p:nvGrpSpPr>
        <p:grpSpPr>
          <a:xfrm>
            <a:off x="3651095" y="1430310"/>
            <a:ext cx="7901792" cy="611147"/>
            <a:chOff x="4147050" y="1616838"/>
            <a:chExt cx="7940193" cy="6111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0A9640-AB62-E608-0FB8-75F9C330F909}"/>
                </a:ext>
              </a:extLst>
            </p:cNvPr>
            <p:cNvSpPr/>
            <p:nvPr/>
          </p:nvSpPr>
          <p:spPr>
            <a:xfrm>
              <a:off x="4183194" y="1616838"/>
              <a:ext cx="7904049" cy="611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8CE5"/>
                </a:buClr>
                <a:buSzPct val="70000"/>
                <a:buFontTx/>
                <a:buNone/>
                <a:tabLst/>
                <a:defRPr/>
              </a:pP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παρέχουμε υψηλής ποιότητας </a:t>
              </a:r>
              <a:r>
                <a:rPr kumimoji="0" lang="el-G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υπηρεσίες θεραπείας στο σπίτι 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κάνοντας την εξειδικευμένη θεραπεία για την Πολλαπλή Σκλήρυνση προσβάσιμη σε περισσότερους ασθενείς, αναβαθμίζοντας την ποιότητα ζωής τους και προσφέροντας συστηματικά καινοτόμες ιατρικές και νοσηλευτικές υπηρεσίες υψηλού επιπέδου.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EF602C-9BB2-8BEC-4833-3057761541DE}"/>
                </a:ext>
              </a:extLst>
            </p:cNvPr>
            <p:cNvCxnSpPr/>
            <p:nvPr/>
          </p:nvCxnSpPr>
          <p:spPr>
            <a:xfrm>
              <a:off x="4147050" y="1650525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none"/>
            </a:ln>
            <a:effectLst/>
          </p:spPr>
        </p:cxn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F79E070B-9301-BA79-A25C-0527E60044E2}"/>
              </a:ext>
            </a:extLst>
          </p:cNvPr>
          <p:cNvSpPr/>
          <p:nvPr/>
        </p:nvSpPr>
        <p:spPr>
          <a:xfrm>
            <a:off x="2647865" y="5245713"/>
            <a:ext cx="705641" cy="608309"/>
          </a:xfrm>
          <a:prstGeom prst="hexagon">
            <a:avLst/>
          </a:prstGeom>
          <a:solidFill>
            <a:srgbClr val="595959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pic>
        <p:nvPicPr>
          <p:cNvPr id="10" name="Graphic 9" descr="Male profile">
            <a:extLst>
              <a:ext uri="{FF2B5EF4-FFF2-40B4-BE49-F238E27FC236}">
                <a16:creationId xmlns:a16="http://schemas.microsoft.com/office/drawing/2014/main" id="{521A8800-272E-5D6C-4B0F-7AF8D3E9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9464" y="5277004"/>
            <a:ext cx="548640" cy="5486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4D37FD-2C9D-B484-DD99-ED7B43D5A5B1}"/>
              </a:ext>
            </a:extLst>
          </p:cNvPr>
          <p:cNvGrpSpPr/>
          <p:nvPr/>
        </p:nvGrpSpPr>
        <p:grpSpPr>
          <a:xfrm>
            <a:off x="4244372" y="2735716"/>
            <a:ext cx="7270114" cy="611147"/>
            <a:chOff x="4147050" y="1616838"/>
            <a:chExt cx="7270114" cy="6111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9EF933-3500-9191-030E-E964385506D9}"/>
                </a:ext>
              </a:extLst>
            </p:cNvPr>
            <p:cNvSpPr/>
            <p:nvPr/>
          </p:nvSpPr>
          <p:spPr>
            <a:xfrm>
              <a:off x="4183195" y="1616838"/>
              <a:ext cx="7233969" cy="611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8CE5"/>
                </a:buClr>
                <a:buSzPct val="70000"/>
                <a:buFontTx/>
                <a:buNone/>
                <a:tabLst/>
                <a:defRPr/>
              </a:pP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 δημιουργήσουμε μίας πλήρως ανεξάρτητη υπηρεσία με </a:t>
              </a:r>
              <a:r>
                <a:rPr kumimoji="0" lang="el-G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δυνατότητες επέκτασης σε όλα τα νοσοκομεία της χώρας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E5B8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και να λειτουργήσουμε ως πρότυπο για την εφαρμογή της.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77BB4B-D7B6-0AFC-00A8-D48C934665E4}"/>
                </a:ext>
              </a:extLst>
            </p:cNvPr>
            <p:cNvCxnSpPr/>
            <p:nvPr/>
          </p:nvCxnSpPr>
          <p:spPr>
            <a:xfrm>
              <a:off x="4147050" y="1650525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none"/>
            </a:ln>
            <a:effectLst/>
          </p:spPr>
        </p:cxnSp>
      </p:grpSp>
      <p:pic>
        <p:nvPicPr>
          <p:cNvPr id="15" name="Graphic 14" descr="Branching diagram with solid fill">
            <a:extLst>
              <a:ext uri="{FF2B5EF4-FFF2-40B4-BE49-F238E27FC236}">
                <a16:creationId xmlns:a16="http://schemas.microsoft.com/office/drawing/2014/main" id="{5E4D7F01-EEDB-1DAF-7981-0A26D78F1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7235" y="2808198"/>
            <a:ext cx="457200" cy="457200"/>
          </a:xfrm>
          <a:prstGeom prst="rect">
            <a:avLst/>
          </a:prstGeom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659C00B9-7F35-0C5E-64EF-65B34BA719FF}"/>
              </a:ext>
            </a:extLst>
          </p:cNvPr>
          <p:cNvSpPr/>
          <p:nvPr/>
        </p:nvSpPr>
        <p:spPr>
          <a:xfrm>
            <a:off x="2539869" y="1309308"/>
            <a:ext cx="921633" cy="794510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F40B098-F080-2186-388D-D8E5E1095639}"/>
              </a:ext>
            </a:extLst>
          </p:cNvPr>
          <p:cNvSpPr/>
          <p:nvPr/>
        </p:nvSpPr>
        <p:spPr>
          <a:xfrm>
            <a:off x="2647865" y="1402408"/>
            <a:ext cx="705641" cy="608309"/>
          </a:xfrm>
          <a:prstGeom prst="hexagon">
            <a:avLst/>
          </a:prstGeom>
          <a:solidFill>
            <a:srgbClr val="595959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8B9255-C1BE-17EF-E408-DE7BA8236C5E}"/>
              </a:ext>
            </a:extLst>
          </p:cNvPr>
          <p:cNvGrpSpPr/>
          <p:nvPr/>
        </p:nvGrpSpPr>
        <p:grpSpPr>
          <a:xfrm>
            <a:off x="3924276" y="5202573"/>
            <a:ext cx="7176612" cy="611147"/>
            <a:chOff x="4147050" y="1616838"/>
            <a:chExt cx="7176612" cy="61114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D565BC-371B-5F88-842D-5FE06CA93283}"/>
                </a:ext>
              </a:extLst>
            </p:cNvPr>
            <p:cNvSpPr/>
            <p:nvPr/>
          </p:nvSpPr>
          <p:spPr>
            <a:xfrm>
              <a:off x="4183195" y="1616838"/>
              <a:ext cx="7140467" cy="611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8CE5"/>
                </a:buClr>
                <a:buSzPct val="70000"/>
                <a:buFontTx/>
                <a:buNone/>
                <a:tabLst/>
                <a:defRPr/>
              </a:pP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Αποτελεί την </a:t>
              </a:r>
              <a:r>
                <a:rPr kumimoji="0" lang="el-G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l-GR" sz="13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η</a:t>
              </a:r>
              <a:r>
                <a:rPr kumimoji="0" lang="el-G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Πανελλαδικά πλήρη και τεκμηριωμένη μελέτη 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για τον σχεδιασμό της υπηρεσίας «Κατ’ οίκον θεραπείας ασθενών με Πολλαπλή Σκλήρυνση» και τα πολλαπλά οφέλη της για τον Ασθενή, το Κέντρο και για το Εθνικό Σύστημα Υγείας.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785E2C-052F-2AB8-DDC8-6C47553EB251}"/>
                </a:ext>
              </a:extLst>
            </p:cNvPr>
            <p:cNvCxnSpPr/>
            <p:nvPr/>
          </p:nvCxnSpPr>
          <p:spPr>
            <a:xfrm>
              <a:off x="4147050" y="1650525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none"/>
            </a:ln>
            <a:effectLst/>
          </p:spPr>
        </p:cxnSp>
      </p:grpSp>
      <p:pic>
        <p:nvPicPr>
          <p:cNvPr id="28" name="Graphic 27" descr="Bullseye outline">
            <a:extLst>
              <a:ext uri="{FF2B5EF4-FFF2-40B4-BE49-F238E27FC236}">
                <a16:creationId xmlns:a16="http://schemas.microsoft.com/office/drawing/2014/main" id="{0BC35549-D336-DD21-D998-E8D894378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2085" y="1485917"/>
            <a:ext cx="457200" cy="457200"/>
          </a:xfrm>
          <a:prstGeom prst="rect">
            <a:avLst/>
          </a:prstGeom>
        </p:spPr>
      </p:pic>
      <p:sp>
        <p:nvSpPr>
          <p:cNvPr id="29" name="Hexagon 28">
            <a:extLst>
              <a:ext uri="{FF2B5EF4-FFF2-40B4-BE49-F238E27FC236}">
                <a16:creationId xmlns:a16="http://schemas.microsoft.com/office/drawing/2014/main" id="{1E347ED0-DA87-3A27-2EA9-46009415AD3C}"/>
              </a:ext>
            </a:extLst>
          </p:cNvPr>
          <p:cNvSpPr/>
          <p:nvPr/>
        </p:nvSpPr>
        <p:spPr>
          <a:xfrm>
            <a:off x="3283149" y="3963053"/>
            <a:ext cx="921633" cy="794510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5641784-6FC2-627A-CCBC-040FDE7AB16D}"/>
              </a:ext>
            </a:extLst>
          </p:cNvPr>
          <p:cNvSpPr/>
          <p:nvPr/>
        </p:nvSpPr>
        <p:spPr>
          <a:xfrm>
            <a:off x="3391145" y="4056153"/>
            <a:ext cx="705641" cy="608309"/>
          </a:xfrm>
          <a:prstGeom prst="hexagon">
            <a:avLst/>
          </a:prstGeom>
          <a:solidFill>
            <a:srgbClr val="595959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9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D84276-1E60-9251-5B15-43EFF9602A09}"/>
              </a:ext>
            </a:extLst>
          </p:cNvPr>
          <p:cNvGrpSpPr/>
          <p:nvPr/>
        </p:nvGrpSpPr>
        <p:grpSpPr>
          <a:xfrm>
            <a:off x="4360610" y="4059679"/>
            <a:ext cx="6937705" cy="611147"/>
            <a:chOff x="4147050" y="1616838"/>
            <a:chExt cx="8311943" cy="6111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A246A9-A6E4-4D56-BD65-52C8AEB7D522}"/>
                </a:ext>
              </a:extLst>
            </p:cNvPr>
            <p:cNvSpPr/>
            <p:nvPr/>
          </p:nvSpPr>
          <p:spPr>
            <a:xfrm>
              <a:off x="4183195" y="1616838"/>
              <a:ext cx="8275798" cy="611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8CE5"/>
                </a:buClr>
                <a:buSzPct val="70000"/>
                <a:buFontTx/>
                <a:buNone/>
                <a:tabLst/>
                <a:defRPr/>
              </a:pP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 Κέντρο Πολλαπλής Σκλήρυνσης συνεργάστηκε με την ΕΥ, στα πλαίσια υποστήριξης της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Roche Hellas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για την </a:t>
              </a:r>
              <a:r>
                <a:rPr kumimoji="0" lang="el-G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προτυποποίηση της κατ’ οίκον χορήγησης 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των </a:t>
              </a:r>
              <a:r>
                <a:rPr kumimoji="0" lang="el-GR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ενδονοσοκομειακά</a:t>
              </a:r>
              <a:r>
                <a:rPr kumimoji="0" lang="el-G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χορηγούμενων θεραπειών για την Πολλαπλή Σκλήρυνση. 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8B0E73-9FFF-4466-7925-6AA5BC133DF6}"/>
                </a:ext>
              </a:extLst>
            </p:cNvPr>
            <p:cNvCxnSpPr/>
            <p:nvPr/>
          </p:nvCxnSpPr>
          <p:spPr>
            <a:xfrm>
              <a:off x="4147050" y="1650525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none"/>
            </a:ln>
            <a:effectLst/>
          </p:spPr>
        </p:cxnSp>
      </p:grpSp>
      <p:pic>
        <p:nvPicPr>
          <p:cNvPr id="34" name="Graphic 33" descr="Laptop with solid fill">
            <a:extLst>
              <a:ext uri="{FF2B5EF4-FFF2-40B4-BE49-F238E27FC236}">
                <a16:creationId xmlns:a16="http://schemas.microsoft.com/office/drawing/2014/main" id="{9AD32FDC-6B4D-4FCE-ACBD-456379FD15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5123" y="4082084"/>
            <a:ext cx="522438" cy="5224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625" y="4411226"/>
            <a:ext cx="170385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1125" marR="0" lvl="0" indent="-111125" algn="ctr" defTabSz="101917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Νέο θεραπευτικό μονοπάτι για τους ασθενείς με Πολλαπλή Σκλήρυνση</a:t>
            </a: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1E5B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6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9E83-5DC8-0EF6-B8D8-CA04F081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32BBA450-0033-453A-1AA0-270F73516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75560" y="1926672"/>
            <a:ext cx="3028950" cy="2977753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7B9A303-034B-EA8D-AAAF-D11B7FF2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567" y="1753553"/>
            <a:ext cx="2486025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Demyelination         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18B932C6-48CD-5698-370C-633A683F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95" y="4919883"/>
            <a:ext cx="2653033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Neurodegeneration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12951E3E-043E-F0F2-DDAC-528D0022F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671" y="1746384"/>
            <a:ext cx="1907637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Inflammation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1B31659-D8C8-8F24-CE6D-BAD50C1D4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3820" y="-161474"/>
            <a:ext cx="6175772" cy="1076325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400" b="1" dirty="0">
                <a:latin typeface="+mn-lt"/>
              </a:rPr>
              <a:t>Multiple Sclerosis: pathogenesis</a:t>
            </a:r>
          </a:p>
        </p:txBody>
      </p:sp>
    </p:spTree>
    <p:extLst>
      <p:ext uri="{BB962C8B-B14F-4D97-AF65-F5344CB8AC3E}">
        <p14:creationId xmlns:p14="http://schemas.microsoft.com/office/powerpoint/2010/main" val="24009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10800000">
            <a:off x="4475560" y="1926672"/>
            <a:ext cx="3028950" cy="2977753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573567" y="1753553"/>
            <a:ext cx="2486025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Demyelination         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42195" y="4919883"/>
            <a:ext cx="2653033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Neurodegeneration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99671" y="1746384"/>
            <a:ext cx="1907637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Inflammation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42EB945-BF7C-9914-9506-0F01417D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32" y="3103960"/>
            <a:ext cx="2315376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Synaptic alteration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8E92914C-DA60-A5FB-F7D7-C5E7D63FE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000" y="2300289"/>
            <a:ext cx="594122" cy="809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3A92765C-E6B7-7E8F-8B0C-C822C2410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197" y="3542110"/>
            <a:ext cx="971550" cy="124182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F765C87-BD08-4C0E-3A84-154234B10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3820" y="-161474"/>
            <a:ext cx="6175772" cy="1076325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400" b="1" dirty="0">
                <a:latin typeface="+mn-lt"/>
              </a:rPr>
              <a:t>Multiple Sclerosis: pathogenesis</a:t>
            </a:r>
          </a:p>
        </p:txBody>
      </p:sp>
    </p:spTree>
    <p:extLst>
      <p:ext uri="{BB962C8B-B14F-4D97-AF65-F5344CB8AC3E}">
        <p14:creationId xmlns:p14="http://schemas.microsoft.com/office/powerpoint/2010/main" val="24669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FD044-82B6-8CAC-4FC2-6FD3665D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0752221" cy="766762"/>
          </a:xfrm>
        </p:spPr>
        <p:txBody>
          <a:bodyPr/>
          <a:lstStyle/>
          <a:p>
            <a:r>
              <a:rPr lang="en-GB" sz="2400" dirty="0"/>
              <a:t>Treating and controlling relapses only partially addresses </a:t>
            </a:r>
            <a:br>
              <a:rPr lang="en-GB" sz="2400" dirty="0"/>
            </a:br>
            <a:r>
              <a:rPr lang="en-GB" sz="2400" dirty="0"/>
              <a:t>MS pathology and disease progression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36073-AE8B-BDED-B13A-5112FDD4AE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955" y="5976710"/>
            <a:ext cx="9073717" cy="69249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CNS, central nervous system; Gd+, gadolinium-enhancing; PIRA, progression independent of relapse activity; PRL, paramagnetic rim lesion; 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RAW, relapse-associated worsening; SEL, slowly expanding lesion. 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Leray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et al. Brain 2010;133:1900–13; 2.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Kamm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CP et al.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2014;72:132–41; 3. Lublin FD,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Reingold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SC. Neurology 1996;46:907–11; 4.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Giovannoni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 et al.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Adv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Disord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2022;15:17562864211066751; 5. Kuhlmann T et al. Lancet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2023;22:78–88;6. Bar-Or A. Semin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Neurol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2008;28:29–45; 7.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Llorian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 et al. Mult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Scler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2022;28:1414–23.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05279B-78AA-3272-E3E0-78B57EDEB425}"/>
              </a:ext>
            </a:extLst>
          </p:cNvPr>
          <p:cNvGrpSpPr/>
          <p:nvPr/>
        </p:nvGrpSpPr>
        <p:grpSpPr>
          <a:xfrm>
            <a:off x="2674676" y="1412875"/>
            <a:ext cx="6842648" cy="4392613"/>
            <a:chOff x="4940610" y="1425146"/>
            <a:chExt cx="6842648" cy="43926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64CCB6-813A-901A-08A3-3B46138A8209}"/>
                </a:ext>
              </a:extLst>
            </p:cNvPr>
            <p:cNvSpPr txBox="1"/>
            <p:nvPr/>
          </p:nvSpPr>
          <p:spPr>
            <a:xfrm>
              <a:off x="4955285" y="1425146"/>
              <a:ext cx="6818448" cy="4392613"/>
            </a:xfrm>
            <a:prstGeom prst="roundRect">
              <a:avLst>
                <a:gd name="adj" fmla="val 4290"/>
              </a:avLst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erdan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2258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Current concept: MS is a disease continuum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522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4</a:t>
              </a:r>
              <a:r>
                <a: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522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–7</a:t>
              </a:r>
              <a:endPara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5225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DE3B56-7BDE-4097-8CFA-00124350F349}"/>
                </a:ext>
              </a:extLst>
            </p:cNvPr>
            <p:cNvSpPr txBox="1"/>
            <p:nvPr/>
          </p:nvSpPr>
          <p:spPr>
            <a:xfrm>
              <a:off x="5049828" y="5560554"/>
              <a:ext cx="673343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Figure adapted from 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Bar-Or A. Semin Neurol 2008;28:29–45.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ounded Rectangle 84">
              <a:extLst>
                <a:ext uri="{FF2B5EF4-FFF2-40B4-BE49-F238E27FC236}">
                  <a16:creationId xmlns:a16="http://schemas.microsoft.com/office/drawing/2014/main" id="{8C46EB89-C6FB-12C7-07B9-453E24BD6CB4}"/>
                </a:ext>
              </a:extLst>
            </p:cNvPr>
            <p:cNvSpPr>
              <a:spLocks/>
            </p:cNvSpPr>
            <p:nvPr/>
          </p:nvSpPr>
          <p:spPr>
            <a:xfrm>
              <a:off x="5043590" y="1882267"/>
              <a:ext cx="2690813" cy="947415"/>
            </a:xfrm>
            <a:prstGeom prst="roundRect">
              <a:avLst/>
            </a:prstGeom>
            <a:solidFill>
              <a:srgbClr val="5032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Peripherally initiated</a:t>
              </a:r>
              <a:b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acute inflammation</a:t>
              </a:r>
            </a:p>
          </p:txBody>
        </p:sp>
        <p:sp>
          <p:nvSpPr>
            <p:cNvPr id="13" name="Rounded Rectangle 92">
              <a:extLst>
                <a:ext uri="{FF2B5EF4-FFF2-40B4-BE49-F238E27FC236}">
                  <a16:creationId xmlns:a16="http://schemas.microsoft.com/office/drawing/2014/main" id="{A889A186-C6FE-7D06-BF25-011736B73B00}"/>
                </a:ext>
              </a:extLst>
            </p:cNvPr>
            <p:cNvSpPr/>
            <p:nvPr/>
          </p:nvSpPr>
          <p:spPr>
            <a:xfrm>
              <a:off x="6777502" y="4961001"/>
              <a:ext cx="3176593" cy="490045"/>
            </a:xfrm>
            <a:prstGeom prst="roundRect">
              <a:avLst/>
            </a:prstGeom>
            <a:gradFill>
              <a:gsLst>
                <a:gs pos="40000">
                  <a:srgbClr val="503291"/>
                </a:gs>
                <a:gs pos="60000">
                  <a:srgbClr val="0F69AF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921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erdana"/>
                  <a:ea typeface="+mn-ea"/>
                  <a:cs typeface="+mn-cs"/>
                </a:rPr>
                <a:t>Total disability accumulation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3B463A9-96D2-2568-74A7-3799B07C67E4}"/>
                </a:ext>
              </a:extLst>
            </p:cNvPr>
            <p:cNvSpPr/>
            <p:nvPr/>
          </p:nvSpPr>
          <p:spPr>
            <a:xfrm rot="315162">
              <a:off x="6528402" y="4442493"/>
              <a:ext cx="1727363" cy="1073807"/>
            </a:xfrm>
            <a:prstGeom prst="arc">
              <a:avLst>
                <a:gd name="adj1" fmla="val 12569965"/>
                <a:gd name="adj2" fmla="val 21038004"/>
              </a:avLst>
            </a:prstGeom>
            <a:noFill/>
            <a:ln w="28575" cap="flat" cmpd="sng" algn="ctr">
              <a:solidFill>
                <a:srgbClr val="503291"/>
              </a:solidFill>
              <a:prstDash val="sysDot"/>
              <a:miter lim="800000"/>
              <a:headEnd type="oval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ounded Rectangle 57">
              <a:extLst>
                <a:ext uri="{FF2B5EF4-FFF2-40B4-BE49-F238E27FC236}">
                  <a16:creationId xmlns:a16="http://schemas.microsoft.com/office/drawing/2014/main" id="{E0E81F4C-515E-7161-9196-67600659F043}"/>
                </a:ext>
              </a:extLst>
            </p:cNvPr>
            <p:cNvSpPr>
              <a:spLocks/>
            </p:cNvSpPr>
            <p:nvPr/>
          </p:nvSpPr>
          <p:spPr>
            <a:xfrm>
              <a:off x="8997195" y="1882267"/>
              <a:ext cx="2690813" cy="947415"/>
            </a:xfrm>
            <a:prstGeom prst="roundRect">
              <a:avLst/>
            </a:prstGeom>
            <a:solidFill>
              <a:srgbClr val="0F69A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CNS-</a:t>
              </a:r>
              <a:r>
                <a:rPr kumimoji="0" lang="en-US" sz="1600" b="1" i="0" u="none" strike="noStrike" kern="0" cap="none" spc="-1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compartmentalised</a:t>
              </a: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b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inflammation</a:t>
              </a:r>
            </a:p>
          </p:txBody>
        </p:sp>
        <p:sp>
          <p:nvSpPr>
            <p:cNvPr id="16" name="Rounded Rectangular Callout 81">
              <a:extLst>
                <a:ext uri="{FF2B5EF4-FFF2-40B4-BE49-F238E27FC236}">
                  <a16:creationId xmlns:a16="http://schemas.microsoft.com/office/drawing/2014/main" id="{B01D56A4-4780-4808-836C-2384C453471C}"/>
                </a:ext>
              </a:extLst>
            </p:cNvPr>
            <p:cNvSpPr/>
            <p:nvPr/>
          </p:nvSpPr>
          <p:spPr>
            <a:xfrm>
              <a:off x="8899871" y="4148807"/>
              <a:ext cx="2883387" cy="852609"/>
            </a:xfrm>
            <a:prstGeom prst="wedgeRoundRectCallout">
              <a:avLst>
                <a:gd name="adj1" fmla="val -49498"/>
                <a:gd name="adj2" fmla="val -139980"/>
                <a:gd name="adj3" fmla="val 16667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18288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PIRA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rPr>
                <a:t>Progression independent of relapses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Verdana"/>
                <a:ea typeface="Verdana"/>
                <a:cs typeface="+mn-cs"/>
              </a:endParaRPr>
            </a:p>
          </p:txBody>
        </p:sp>
        <p:sp>
          <p:nvSpPr>
            <p:cNvPr id="17" name="Rounded Rectangular Callout 82">
              <a:extLst>
                <a:ext uri="{FF2B5EF4-FFF2-40B4-BE49-F238E27FC236}">
                  <a16:creationId xmlns:a16="http://schemas.microsoft.com/office/drawing/2014/main" id="{2788BF0D-3AA3-8CDB-FF1D-9D271BBD774D}"/>
                </a:ext>
              </a:extLst>
            </p:cNvPr>
            <p:cNvSpPr/>
            <p:nvPr/>
          </p:nvSpPr>
          <p:spPr>
            <a:xfrm>
              <a:off x="4940610" y="4143677"/>
              <a:ext cx="2512492" cy="755015"/>
            </a:xfrm>
            <a:prstGeom prst="wedgeRoundRectCallout">
              <a:avLst>
                <a:gd name="adj1" fmla="val 57564"/>
                <a:gd name="adj2" fmla="val -142931"/>
                <a:gd name="adj3" fmla="val 16667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18288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rPr>
                <a:t>Relapse-associated w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rPr>
                <a:t>orsening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Verdan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B89469-0236-8360-C530-C61E3F752FF4}"/>
                </a:ext>
              </a:extLst>
            </p:cNvPr>
            <p:cNvGrpSpPr/>
            <p:nvPr/>
          </p:nvGrpSpPr>
          <p:grpSpPr>
            <a:xfrm>
              <a:off x="8118122" y="2249766"/>
              <a:ext cx="483248" cy="539433"/>
              <a:chOff x="8140319" y="2810614"/>
              <a:chExt cx="483248" cy="707197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84FA6DD-1507-6452-9E79-63841BDA19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8140319" y="2810614"/>
                <a:ext cx="207282" cy="707197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D545F92-5142-0C35-1A29-0312AFCFBF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 flipH="1">
                <a:off x="8416285" y="2810614"/>
                <a:ext cx="207282" cy="707197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3C9B96-9454-DC8C-E77D-A2A23160734C}"/>
                </a:ext>
              </a:extLst>
            </p:cNvPr>
            <p:cNvSpPr txBox="1"/>
            <p:nvPr/>
          </p:nvSpPr>
          <p:spPr>
            <a:xfrm>
              <a:off x="7917252" y="1921495"/>
              <a:ext cx="890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Parallel processes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F0DABC-5574-9B8F-3FDF-3409E6580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8894" y="2832778"/>
              <a:ext cx="204" cy="27725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02EA5A6-0871-7535-0570-FFCB29A6D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2499" y="2794178"/>
              <a:ext cx="204" cy="27725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8">
              <a:extLst>
                <a:ext uri="{FF2B5EF4-FFF2-40B4-BE49-F238E27FC236}">
                  <a16:creationId xmlns:a16="http://schemas.microsoft.com/office/drawing/2014/main" id="{F9B0ADF9-E864-3887-0721-4E8EA068233A}"/>
                </a:ext>
              </a:extLst>
            </p:cNvPr>
            <p:cNvSpPr txBox="1">
              <a:spLocks/>
            </p:cNvSpPr>
            <p:nvPr/>
          </p:nvSpPr>
          <p:spPr>
            <a:xfrm>
              <a:off x="5043590" y="3162068"/>
              <a:ext cx="2690813" cy="5232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Acute focal lesions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e.g., T1 Gd+Relapses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endParaRPr>
            </a:p>
          </p:txBody>
        </p:sp>
        <p:sp>
          <p:nvSpPr>
            <p:cNvPr id="68" name="TextBox 8">
              <a:extLst>
                <a:ext uri="{FF2B5EF4-FFF2-40B4-BE49-F238E27FC236}">
                  <a16:creationId xmlns:a16="http://schemas.microsoft.com/office/drawing/2014/main" id="{222B86BE-4CE7-DD2D-36DC-53CC2ACA8F75}"/>
                </a:ext>
              </a:extLst>
            </p:cNvPr>
            <p:cNvSpPr txBox="1">
              <a:spLocks/>
            </p:cNvSpPr>
            <p:nvPr/>
          </p:nvSpPr>
          <p:spPr>
            <a:xfrm>
              <a:off x="8997195" y="3162068"/>
              <a:ext cx="2690813" cy="12464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Brain atrophy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Chronic active lesions e.g.,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SELs, PRLs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Cognitive and physical worsening,        fatigue, reduced productivity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562A110F-F2B4-9C23-6B0E-636FA5AE9CB9}"/>
                </a:ext>
              </a:extLst>
            </p:cNvPr>
            <p:cNvSpPr/>
            <p:nvPr/>
          </p:nvSpPr>
          <p:spPr>
            <a:xfrm rot="21284838" flipH="1">
              <a:off x="8376806" y="4454587"/>
              <a:ext cx="1463171" cy="1073807"/>
            </a:xfrm>
            <a:prstGeom prst="arc">
              <a:avLst>
                <a:gd name="adj1" fmla="val 12569965"/>
                <a:gd name="adj2" fmla="val 20951901"/>
              </a:avLst>
            </a:prstGeom>
            <a:noFill/>
            <a:ln w="28575" cap="flat" cmpd="sng" algn="ctr">
              <a:solidFill>
                <a:srgbClr val="116BB1"/>
              </a:solidFill>
              <a:prstDash val="sysDot"/>
              <a:miter lim="800000"/>
              <a:headEnd type="oval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8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FF458-F75C-C2B7-D1FA-9574E22CB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F4096E30-5305-7549-658A-C3B61B6F3F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75560" y="1926672"/>
            <a:ext cx="3028950" cy="2977753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4D821A35-6899-30CF-9132-873B7C28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567" y="1753553"/>
            <a:ext cx="2486025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Demyelination         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2760FF75-4F91-16F6-E829-9795602A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95" y="4919883"/>
            <a:ext cx="2653033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Neurodegeneration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ACBE7ED8-9820-230A-8278-9EEF41700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671" y="1746384"/>
            <a:ext cx="1907637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Tx/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Lucida Sans Unicode" charset="0"/>
              </a:rPr>
              <a:t>Inflammation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2DCAC2F-4AE2-569E-867E-E4178A75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32" y="3103960"/>
            <a:ext cx="2315376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Synaptic alteration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3205D9E8-5C31-9100-2BAE-6F163322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000" y="2300289"/>
            <a:ext cx="594122" cy="809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3BC20C4C-A8D4-B5EB-04B5-8A01007EB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197" y="3542110"/>
            <a:ext cx="971550" cy="124182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42ED01-5AD2-2C7E-35D8-2A5D608FD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2367" y="-299193"/>
            <a:ext cx="8171120" cy="1200329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2400" b="1" dirty="0">
                <a:latin typeface="+mn-lt"/>
              </a:rPr>
              <a:t>Multiple Sclerosis: pathogenesis and treatment 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5A6B-8CF5-2057-5277-425F5FABB9E5}"/>
              </a:ext>
            </a:extLst>
          </p:cNvPr>
          <p:cNvSpPr txBox="1"/>
          <p:nvPr/>
        </p:nvSpPr>
        <p:spPr>
          <a:xfrm>
            <a:off x="7155094" y="3113258"/>
            <a:ext cx="3383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3600" b="1" dirty="0">
                <a:solidFill>
                  <a:srgbClr val="C00000"/>
                </a:solidFill>
              </a:rPr>
              <a:t>Remyelination /</a:t>
            </a:r>
          </a:p>
          <a:p>
            <a:pPr algn="ctr"/>
            <a:r>
              <a:rPr lang="en-GR" sz="3600" b="1" dirty="0">
                <a:solidFill>
                  <a:srgbClr val="C00000"/>
                </a:solidFill>
              </a:rPr>
              <a:t>Neuroprotection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D0B5D-03B9-92E8-5FBA-5951B15BBE05}"/>
              </a:ext>
            </a:extLst>
          </p:cNvPr>
          <p:cNvSpPr txBox="1"/>
          <p:nvPr/>
        </p:nvSpPr>
        <p:spPr>
          <a:xfrm rot="20305547">
            <a:off x="8045410" y="1869114"/>
            <a:ext cx="97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9600" b="1" dirty="0"/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430D6C-691E-40B3-BEB0-BFA88053D0AE}"/>
              </a:ext>
            </a:extLst>
          </p:cNvPr>
          <p:cNvSpPr txBox="1"/>
          <p:nvPr/>
        </p:nvSpPr>
        <p:spPr>
          <a:xfrm rot="13276625">
            <a:off x="8011284" y="3964161"/>
            <a:ext cx="644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9600" b="1" dirty="0"/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CB0DF-34C8-23F9-0823-A4C452DD892C}"/>
              </a:ext>
            </a:extLst>
          </p:cNvPr>
          <p:cNvSpPr txBox="1"/>
          <p:nvPr/>
        </p:nvSpPr>
        <p:spPr>
          <a:xfrm rot="9331211">
            <a:off x="1844806" y="664923"/>
            <a:ext cx="97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9600" b="1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591C31-CC97-FF01-4A71-438BC90AFE72}"/>
              </a:ext>
            </a:extLst>
          </p:cNvPr>
          <p:cNvSpPr txBox="1"/>
          <p:nvPr/>
        </p:nvSpPr>
        <p:spPr>
          <a:xfrm>
            <a:off x="1655004" y="422409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200" b="1" dirty="0">
                <a:solidFill>
                  <a:srgbClr val="C00000"/>
                </a:solidFill>
              </a:rPr>
              <a:t>DMTs</a:t>
            </a:r>
          </a:p>
        </p:txBody>
      </p:sp>
    </p:spTree>
    <p:extLst>
      <p:ext uri="{BB962C8B-B14F-4D97-AF65-F5344CB8AC3E}">
        <p14:creationId xmlns:p14="http://schemas.microsoft.com/office/powerpoint/2010/main" val="12468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D6B8AA-8DB0-5F6D-6FBA-86326537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3 - Θέση αριθμού διαφάνειας">
            <a:extLst>
              <a:ext uri="{FF2B5EF4-FFF2-40B4-BE49-F238E27FC236}">
                <a16:creationId xmlns:a16="http://schemas.microsoft.com/office/drawing/2014/main" id="{E77F5A97-3F4D-0B1F-EA33-38464507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80CCB-54B8-43AB-BA63-3807780979AD}" type="slidenum"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x-none" sz="675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charset="-128"/>
              <a:cs typeface="+mn-cs"/>
            </a:endParaRPr>
          </a:p>
        </p:txBody>
      </p:sp>
      <p:sp>
        <p:nvSpPr>
          <p:cNvPr id="149507" name="7 - TextBox">
            <a:extLst>
              <a:ext uri="{FF2B5EF4-FFF2-40B4-BE49-F238E27FC236}">
                <a16:creationId xmlns:a16="http://schemas.microsoft.com/office/drawing/2014/main" id="{3B6E52E7-EB3D-8FD5-C50B-EB41717A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838" y="3465489"/>
            <a:ext cx="6136461" cy="23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The MS center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and the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Laboratory of Experimental Neurology &amp; Neuroimmunology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B’ Department of Neurology, AHEPA University Hospital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Aristotle University of Thessaloniki, GREECE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www.neuroimmunology.gr</a:t>
            </a:r>
            <a:endParaRPr kumimoji="0" lang="el-GR" altLang="x-none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MS PGothic" charset="-128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x-none" sz="9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-128"/>
            </a:endParaRPr>
          </a:p>
        </p:txBody>
      </p:sp>
      <p:sp>
        <p:nvSpPr>
          <p:cNvPr id="149508" name="8 - TextBox">
            <a:extLst>
              <a:ext uri="{FF2B5EF4-FFF2-40B4-BE49-F238E27FC236}">
                <a16:creationId xmlns:a16="http://schemas.microsoft.com/office/drawing/2014/main" id="{A34D48B1-6117-289D-253A-B36EDD0E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213" y="1261261"/>
            <a:ext cx="4575247" cy="6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Andravizou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A.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Bakirtzis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C.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Boziki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M.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Daviti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D.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Grigoriadou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E.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Kesidou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E.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Michailidou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I.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Nella M-K.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Nteli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E.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Salamotas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I.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Stavropoulou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–De </a:t>
            </a:r>
            <a:endParaRPr kumimoji="0" lang="el-GR" altLang="x-none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Lorentzo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S.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Syntila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L.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Tatsi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Th.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Theotokis</a:t>
            </a:r>
            <a:r>
              <a:rPr kumimoji="0" lang="el-GR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P.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Polyzoidou</a:t>
            </a: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E.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-128"/>
              </a:rPr>
              <a:t> 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-128"/>
            </a:endParaRPr>
          </a:p>
        </p:txBody>
      </p:sp>
      <p:pic>
        <p:nvPicPr>
          <p:cNvPr id="149510" name="Picture 46">
            <a:extLst>
              <a:ext uri="{FF2B5EF4-FFF2-40B4-BE49-F238E27FC236}">
                <a16:creationId xmlns:a16="http://schemas.microsoft.com/office/drawing/2014/main" id="{AE13D22F-2611-108D-C25E-3A7A20EB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46" y="370256"/>
            <a:ext cx="4322341" cy="11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2" name="Picture 2" descr="AS Templates">
            <a:extLst>
              <a:ext uri="{FF2B5EF4-FFF2-40B4-BE49-F238E27FC236}">
                <a16:creationId xmlns:a16="http://schemas.microsoft.com/office/drawing/2014/main" id="{135D54D8-7443-D19B-3716-EED3EF6C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/>
          <a:stretch>
            <a:fillRect/>
          </a:stretch>
        </p:blipFill>
        <p:spPr bwMode="auto">
          <a:xfrm>
            <a:off x="6734694" y="1567053"/>
            <a:ext cx="1465785" cy="14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6B8385-4B8F-686C-0EB7-E43A5DBA70D4}"/>
              </a:ext>
            </a:extLst>
          </p:cNvPr>
          <p:cNvGrpSpPr/>
          <p:nvPr/>
        </p:nvGrpSpPr>
        <p:grpSpPr>
          <a:xfrm>
            <a:off x="4639576" y="1663131"/>
            <a:ext cx="2036968" cy="1486851"/>
            <a:chOff x="1766015" y="1570345"/>
            <a:chExt cx="2036968" cy="1486851"/>
          </a:xfrm>
        </p:grpSpPr>
        <p:pic>
          <p:nvPicPr>
            <p:cNvPr id="149511" name="Picture 6" descr="C:\Users\user\Desktop\MS LOGO 1.jpg">
              <a:extLst>
                <a:ext uri="{FF2B5EF4-FFF2-40B4-BE49-F238E27FC236}">
                  <a16:creationId xmlns:a16="http://schemas.microsoft.com/office/drawing/2014/main" id="{914587A9-2D5B-FBF2-0F60-EC90CF04D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9" t="64214" r="22195" b="15787"/>
            <a:stretch>
              <a:fillRect/>
            </a:stretch>
          </p:blipFill>
          <p:spPr bwMode="auto">
            <a:xfrm>
              <a:off x="1818710" y="1570345"/>
              <a:ext cx="1931578" cy="128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275239-129C-FBE9-3768-1EB4AE5F64BC}"/>
                </a:ext>
              </a:extLst>
            </p:cNvPr>
            <p:cNvSpPr/>
            <p:nvPr/>
          </p:nvSpPr>
          <p:spPr>
            <a:xfrm>
              <a:off x="2070094" y="237235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488C3C-2E03-AE6A-3E23-0C13E93F5F77}"/>
                </a:ext>
              </a:extLst>
            </p:cNvPr>
            <p:cNvSpPr txBox="1"/>
            <p:nvPr/>
          </p:nvSpPr>
          <p:spPr>
            <a:xfrm>
              <a:off x="1766015" y="2687864"/>
              <a:ext cx="2036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IOANNIS MYLONAS</a:t>
              </a:r>
              <a:endParaRPr kumimoji="0" lang="en-G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32FECF-E248-302C-6D7B-6ED2BAB5D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" y="962532"/>
            <a:ext cx="3438649" cy="48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EC25E8B6-8B56-4166-8FA7-2A660C30B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78" y="281859"/>
            <a:ext cx="8536627" cy="5613126"/>
          </a:xfrm>
        </p:spPr>
      </p:pic>
      <p:pic>
        <p:nvPicPr>
          <p:cNvPr id="4" name="Picture 1" descr="fb2caf_ec0d8ed235604c10abb5c2b38f251e4e.png">
            <a:extLst>
              <a:ext uri="{FF2B5EF4-FFF2-40B4-BE49-F238E27FC236}">
                <a16:creationId xmlns:a16="http://schemas.microsoft.com/office/drawing/2014/main" id="{DC0250D2-456C-435E-AA9B-F49B6F173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" y="2248400"/>
            <a:ext cx="2951641" cy="12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60257-2693-E768-9C13-B1BC43F09C9C}"/>
              </a:ext>
            </a:extLst>
          </p:cNvPr>
          <p:cNvSpPr/>
          <p:nvPr/>
        </p:nvSpPr>
        <p:spPr>
          <a:xfrm>
            <a:off x="4377742" y="6114476"/>
            <a:ext cx="5110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Ευχαριστώ για την προσοχή σας</a:t>
            </a:r>
            <a:r>
              <a:rPr kumimoji="0" lang="en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81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FC0871-F5AC-4FA1-AD29-130CB3B5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30" y="51645"/>
            <a:ext cx="6730739" cy="6754710"/>
          </a:xfrm>
          <a:prstGeom prst="rect">
            <a:avLst/>
          </a:prstGeom>
        </p:spPr>
      </p:pic>
      <p:sp>
        <p:nvSpPr>
          <p:cNvPr id="4" name="Τίτλος 6">
            <a:extLst>
              <a:ext uri="{FF2B5EF4-FFF2-40B4-BE49-F238E27FC236}">
                <a16:creationId xmlns:a16="http://schemas.microsoft.com/office/drawing/2014/main" id="{C60A80FC-9B91-44D5-BAB1-66EC72B4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Συμπτώματα </a:t>
            </a:r>
            <a:br>
              <a:rPr lang="el-GR" sz="2400" b="1" dirty="0"/>
            </a:br>
            <a:r>
              <a:rPr lang="el-GR" sz="2400" b="1" dirty="0"/>
              <a:t>της νόσου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CCF1F9A-0D86-4459-AE36-FF96EDA16358}"/>
              </a:ext>
            </a:extLst>
          </p:cNvPr>
          <p:cNvSpPr/>
          <p:nvPr/>
        </p:nvSpPr>
        <p:spPr>
          <a:xfrm>
            <a:off x="9339541" y="6441945"/>
            <a:ext cx="3392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Traboulsee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2017</a:t>
            </a:r>
          </a:p>
        </p:txBody>
      </p:sp>
    </p:spTree>
    <p:extLst>
      <p:ext uri="{BB962C8B-B14F-4D97-AF65-F5344CB8AC3E}">
        <p14:creationId xmlns:p14="http://schemas.microsoft.com/office/powerpoint/2010/main" val="65623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91774"/>
            <a:ext cx="10280960" cy="369332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Πολλαπλή Σκλήρυνση (ΠΣ)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0765-40E2-AC40-8F5D-C6BB6AC8B5D5}" type="slidenum">
              <a:rPr kumimoji="0" lang="en-GB" sz="542" b="0" i="0" u="none" strike="noStrike" kern="1200" cap="none" spc="0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542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2625" y="1143000"/>
            <a:ext cx="10736742" cy="1120564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22288" indent="-233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8838" indent="-2254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436688" indent="-233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F6EB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ΠΣ είναι μια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χρόνια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ανοσο-μεσολαβούμενη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νόσος του Κεντρικού Νευρικού Συστήματος που χαρακτηρίζεται από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φλεγμονή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απομυελίνωση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εκφυλιστικές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αλλαγές που οδηγούν 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EB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νευρολογικά συμπτώματα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συσσώρευση αναπηρίας</a:t>
            </a:r>
            <a:r>
              <a:rPr kumimoji="0" lang="el-GR" sz="1200" b="0" i="0" u="none" strike="noStrike" kern="1200" cap="none" spc="0" normalizeH="0" baseline="50000" noProof="0" dirty="0">
                <a:ln>
                  <a:noFill/>
                </a:ln>
                <a:solidFill>
                  <a:srgbClr val="1E5B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1800" b="0" i="0" u="none" strike="noStrike" kern="1200" cap="none" spc="0" normalizeH="0" baseline="50000" noProof="0" dirty="0">
              <a:ln>
                <a:noFill/>
              </a:ln>
              <a:solidFill>
                <a:srgbClr val="1E5B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" y="6353145"/>
            <a:ext cx="94939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1.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Montalban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X. et al.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Mult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Scler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2018;24:96–120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2. National Multiple Sclerosis Society. Understanding MS.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  <a:hlinkClick r:id="rId2"/>
              </a:rPr>
              <a:t>http://www.nationalmssociety.org/What-is-MS/MS-FAQ-s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3.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Bakirtzis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C, et al. 2020. Frontiers in Neurology.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4.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Rice CM, et al. J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Neurol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Neurosurg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Psychiatry 2013;84:1100–6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5.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Conway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D, Cohen JA. Lancet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Neurol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2010;9:299–308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6.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Patel VP et al.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Mult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Scler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2017;23(1):106–13.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7. 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Scalfari A et al. JAMA </a:t>
            </a:r>
            <a:r>
              <a:rPr kumimoji="0" lang="it-IT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Neurol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2013;70(2):214–22.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8.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Miller DH, et al. Mult </a:t>
            </a:r>
            <a:r>
              <a:rPr kumimoji="0" lang="da-DK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Scler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2008;14:1157–74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9.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Frisullo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G, et al. J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Neuroimmunol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2012;249(1–2):112–116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10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Zwibel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HL.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Adv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2009;26(12):1043–1057</a:t>
            </a: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11.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Campbell JD et al.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Mult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Scler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Relat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Disord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3565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2014;3(2):227–36.</a:t>
            </a:r>
          </a:p>
        </p:txBody>
      </p:sp>
      <p:sp>
        <p:nvSpPr>
          <p:cNvPr id="17" name="Google Shape;1664;p18"/>
          <p:cNvSpPr/>
          <p:nvPr/>
        </p:nvSpPr>
        <p:spPr>
          <a:xfrm>
            <a:off x="1521571" y="2648937"/>
            <a:ext cx="773244" cy="733554"/>
          </a:xfrm>
          <a:custGeom>
            <a:avLst/>
            <a:gdLst/>
            <a:ahLst/>
            <a:cxnLst/>
            <a:rect l="l" t="t" r="r" b="b"/>
            <a:pathLst>
              <a:path w="156" h="156" extrusionOk="0">
                <a:moveTo>
                  <a:pt x="78" y="0"/>
                </a:moveTo>
                <a:cubicBezTo>
                  <a:pt x="35" y="0"/>
                  <a:pt x="0" y="35"/>
                  <a:pt x="0" y="78"/>
                </a:cubicBezTo>
                <a:cubicBezTo>
                  <a:pt x="0" y="121"/>
                  <a:pt x="35" y="156"/>
                  <a:pt x="78" y="156"/>
                </a:cubicBezTo>
                <a:cubicBezTo>
                  <a:pt x="121" y="156"/>
                  <a:pt x="156" y="121"/>
                  <a:pt x="156" y="78"/>
                </a:cubicBezTo>
                <a:cubicBezTo>
                  <a:pt x="156" y="35"/>
                  <a:pt x="121" y="0"/>
                  <a:pt x="78" y="0"/>
                </a:cubicBezTo>
                <a:close/>
                <a:moveTo>
                  <a:pt x="145" y="101"/>
                </a:moveTo>
                <a:cubicBezTo>
                  <a:pt x="145" y="101"/>
                  <a:pt x="145" y="101"/>
                  <a:pt x="145" y="102"/>
                </a:cubicBezTo>
                <a:cubicBezTo>
                  <a:pt x="145" y="102"/>
                  <a:pt x="145" y="102"/>
                  <a:pt x="145" y="102"/>
                </a:cubicBezTo>
                <a:cubicBezTo>
                  <a:pt x="143" y="107"/>
                  <a:pt x="141" y="112"/>
                  <a:pt x="138" y="117"/>
                </a:cubicBezTo>
                <a:cubicBezTo>
                  <a:pt x="137" y="117"/>
                  <a:pt x="137" y="117"/>
                  <a:pt x="137" y="118"/>
                </a:cubicBezTo>
                <a:cubicBezTo>
                  <a:pt x="135" y="117"/>
                  <a:pt x="134" y="118"/>
                  <a:pt x="133" y="119"/>
                </a:cubicBezTo>
                <a:cubicBezTo>
                  <a:pt x="133" y="119"/>
                  <a:pt x="133" y="118"/>
                  <a:pt x="132" y="118"/>
                </a:cubicBezTo>
                <a:cubicBezTo>
                  <a:pt x="132" y="117"/>
                  <a:pt x="132" y="117"/>
                  <a:pt x="132" y="115"/>
                </a:cubicBezTo>
                <a:cubicBezTo>
                  <a:pt x="132" y="115"/>
                  <a:pt x="132" y="114"/>
                  <a:pt x="131" y="114"/>
                </a:cubicBezTo>
                <a:cubicBezTo>
                  <a:pt x="132" y="112"/>
                  <a:pt x="131" y="111"/>
                  <a:pt x="131" y="110"/>
                </a:cubicBezTo>
                <a:cubicBezTo>
                  <a:pt x="132" y="109"/>
                  <a:pt x="133" y="109"/>
                  <a:pt x="133" y="109"/>
                </a:cubicBezTo>
                <a:cubicBezTo>
                  <a:pt x="134" y="108"/>
                  <a:pt x="134" y="107"/>
                  <a:pt x="134" y="106"/>
                </a:cubicBezTo>
                <a:cubicBezTo>
                  <a:pt x="135" y="105"/>
                  <a:pt x="135" y="106"/>
                  <a:pt x="135" y="106"/>
                </a:cubicBezTo>
                <a:cubicBezTo>
                  <a:pt x="136" y="106"/>
                  <a:pt x="135" y="105"/>
                  <a:pt x="136" y="105"/>
                </a:cubicBezTo>
                <a:cubicBezTo>
                  <a:pt x="136" y="105"/>
                  <a:pt x="137" y="104"/>
                  <a:pt x="138" y="105"/>
                </a:cubicBezTo>
                <a:cubicBezTo>
                  <a:pt x="139" y="104"/>
                  <a:pt x="138" y="103"/>
                  <a:pt x="139" y="102"/>
                </a:cubicBezTo>
                <a:cubicBezTo>
                  <a:pt x="139" y="102"/>
                  <a:pt x="140" y="101"/>
                  <a:pt x="141" y="101"/>
                </a:cubicBezTo>
                <a:cubicBezTo>
                  <a:pt x="141" y="101"/>
                  <a:pt x="141" y="100"/>
                  <a:pt x="141" y="100"/>
                </a:cubicBezTo>
                <a:cubicBezTo>
                  <a:pt x="143" y="100"/>
                  <a:pt x="145" y="100"/>
                  <a:pt x="146" y="101"/>
                </a:cubicBezTo>
                <a:cubicBezTo>
                  <a:pt x="146" y="101"/>
                  <a:pt x="146" y="101"/>
                  <a:pt x="145" y="101"/>
                </a:cubicBezTo>
                <a:close/>
                <a:moveTo>
                  <a:pt x="23" y="33"/>
                </a:moveTo>
                <a:cubicBezTo>
                  <a:pt x="23" y="33"/>
                  <a:pt x="23" y="33"/>
                  <a:pt x="24" y="33"/>
                </a:cubicBezTo>
                <a:cubicBezTo>
                  <a:pt x="25" y="33"/>
                  <a:pt x="25" y="32"/>
                  <a:pt x="26" y="32"/>
                </a:cubicBezTo>
                <a:cubicBezTo>
                  <a:pt x="26" y="32"/>
                  <a:pt x="26" y="33"/>
                  <a:pt x="26" y="33"/>
                </a:cubicBezTo>
                <a:cubicBezTo>
                  <a:pt x="27" y="33"/>
                  <a:pt x="27" y="30"/>
                  <a:pt x="26" y="30"/>
                </a:cubicBezTo>
                <a:cubicBezTo>
                  <a:pt x="26" y="29"/>
                  <a:pt x="27" y="29"/>
                  <a:pt x="27" y="29"/>
                </a:cubicBezTo>
                <a:cubicBezTo>
                  <a:pt x="28" y="28"/>
                  <a:pt x="28" y="29"/>
                  <a:pt x="28" y="29"/>
                </a:cubicBezTo>
                <a:cubicBezTo>
                  <a:pt x="29" y="30"/>
                  <a:pt x="30" y="31"/>
                  <a:pt x="30" y="32"/>
                </a:cubicBezTo>
                <a:cubicBezTo>
                  <a:pt x="31" y="33"/>
                  <a:pt x="30" y="33"/>
                  <a:pt x="30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1"/>
                  <a:pt x="30" y="31"/>
                  <a:pt x="30" y="31"/>
                </a:cubicBezTo>
                <a:cubicBezTo>
                  <a:pt x="29" y="30"/>
                  <a:pt x="30" y="27"/>
                  <a:pt x="31" y="26"/>
                </a:cubicBezTo>
                <a:cubicBezTo>
                  <a:pt x="32" y="26"/>
                  <a:pt x="32" y="27"/>
                  <a:pt x="32" y="28"/>
                </a:cubicBezTo>
                <a:cubicBezTo>
                  <a:pt x="33" y="27"/>
                  <a:pt x="35" y="26"/>
                  <a:pt x="34" y="28"/>
                </a:cubicBezTo>
                <a:cubicBezTo>
                  <a:pt x="35" y="28"/>
                  <a:pt x="36" y="27"/>
                  <a:pt x="37" y="28"/>
                </a:cubicBezTo>
                <a:cubicBezTo>
                  <a:pt x="37" y="28"/>
                  <a:pt x="38" y="28"/>
                  <a:pt x="38" y="29"/>
                </a:cubicBezTo>
                <a:cubicBezTo>
                  <a:pt x="38" y="29"/>
                  <a:pt x="39" y="29"/>
                  <a:pt x="40" y="29"/>
                </a:cubicBezTo>
                <a:cubicBezTo>
                  <a:pt x="40" y="30"/>
                  <a:pt x="40" y="30"/>
                  <a:pt x="41" y="31"/>
                </a:cubicBezTo>
                <a:cubicBezTo>
                  <a:pt x="41" y="32"/>
                  <a:pt x="40" y="31"/>
                  <a:pt x="40" y="32"/>
                </a:cubicBezTo>
                <a:cubicBezTo>
                  <a:pt x="41" y="32"/>
                  <a:pt x="41" y="33"/>
                  <a:pt x="42" y="33"/>
                </a:cubicBezTo>
                <a:cubicBezTo>
                  <a:pt x="42" y="33"/>
                  <a:pt x="42" y="34"/>
                  <a:pt x="43" y="34"/>
                </a:cubicBezTo>
                <a:cubicBezTo>
                  <a:pt x="43" y="34"/>
                  <a:pt x="42" y="35"/>
                  <a:pt x="43" y="35"/>
                </a:cubicBezTo>
                <a:cubicBezTo>
                  <a:pt x="42" y="35"/>
                  <a:pt x="42" y="36"/>
                  <a:pt x="42" y="37"/>
                </a:cubicBezTo>
                <a:cubicBezTo>
                  <a:pt x="41" y="36"/>
                  <a:pt x="41" y="35"/>
                  <a:pt x="40" y="35"/>
                </a:cubicBezTo>
                <a:cubicBezTo>
                  <a:pt x="40" y="36"/>
                  <a:pt x="41" y="36"/>
                  <a:pt x="41" y="37"/>
                </a:cubicBezTo>
                <a:cubicBezTo>
                  <a:pt x="41" y="39"/>
                  <a:pt x="40" y="39"/>
                  <a:pt x="40" y="40"/>
                </a:cubicBezTo>
                <a:cubicBezTo>
                  <a:pt x="38" y="40"/>
                  <a:pt x="38" y="38"/>
                  <a:pt x="36" y="37"/>
                </a:cubicBezTo>
                <a:cubicBezTo>
                  <a:pt x="35" y="37"/>
                  <a:pt x="34" y="37"/>
                  <a:pt x="34" y="37"/>
                </a:cubicBezTo>
                <a:cubicBezTo>
                  <a:pt x="34" y="35"/>
                  <a:pt x="37" y="36"/>
                  <a:pt x="37" y="33"/>
                </a:cubicBezTo>
                <a:cubicBezTo>
                  <a:pt x="37" y="32"/>
                  <a:pt x="36" y="33"/>
                  <a:pt x="36" y="32"/>
                </a:cubicBezTo>
                <a:cubicBezTo>
                  <a:pt x="35" y="32"/>
                  <a:pt x="35" y="31"/>
                  <a:pt x="34" y="32"/>
                </a:cubicBezTo>
                <a:cubicBezTo>
                  <a:pt x="34" y="31"/>
                  <a:pt x="33" y="31"/>
                  <a:pt x="32" y="31"/>
                </a:cubicBezTo>
                <a:cubicBezTo>
                  <a:pt x="32" y="31"/>
                  <a:pt x="33" y="31"/>
                  <a:pt x="33" y="32"/>
                </a:cubicBezTo>
                <a:cubicBezTo>
                  <a:pt x="33" y="33"/>
                  <a:pt x="33" y="34"/>
                  <a:pt x="33" y="35"/>
                </a:cubicBezTo>
                <a:cubicBezTo>
                  <a:pt x="32" y="35"/>
                  <a:pt x="31" y="35"/>
                  <a:pt x="29" y="36"/>
                </a:cubicBezTo>
                <a:cubicBezTo>
                  <a:pt x="29" y="36"/>
                  <a:pt x="30" y="36"/>
                  <a:pt x="30" y="37"/>
                </a:cubicBezTo>
                <a:cubicBezTo>
                  <a:pt x="28" y="37"/>
                  <a:pt x="28" y="38"/>
                  <a:pt x="27" y="39"/>
                </a:cubicBezTo>
                <a:cubicBezTo>
                  <a:pt x="27" y="40"/>
                  <a:pt x="26" y="41"/>
                  <a:pt x="26" y="41"/>
                </a:cubicBezTo>
                <a:cubicBezTo>
                  <a:pt x="26" y="41"/>
                  <a:pt x="26" y="42"/>
                  <a:pt x="25" y="42"/>
                </a:cubicBezTo>
                <a:cubicBezTo>
                  <a:pt x="25" y="43"/>
                  <a:pt x="26" y="42"/>
                  <a:pt x="26" y="44"/>
                </a:cubicBezTo>
                <a:cubicBezTo>
                  <a:pt x="27" y="44"/>
                  <a:pt x="28" y="45"/>
                  <a:pt x="28" y="46"/>
                </a:cubicBezTo>
                <a:cubicBezTo>
                  <a:pt x="29" y="46"/>
                  <a:pt x="29" y="45"/>
                  <a:pt x="29" y="46"/>
                </a:cubicBezTo>
                <a:cubicBezTo>
                  <a:pt x="30" y="46"/>
                  <a:pt x="30" y="45"/>
                  <a:pt x="30" y="46"/>
                </a:cubicBezTo>
                <a:cubicBezTo>
                  <a:pt x="31" y="47"/>
                  <a:pt x="31" y="48"/>
                  <a:pt x="31" y="49"/>
                </a:cubicBezTo>
                <a:cubicBezTo>
                  <a:pt x="32" y="48"/>
                  <a:pt x="32" y="46"/>
                  <a:pt x="33" y="46"/>
                </a:cubicBezTo>
                <a:cubicBezTo>
                  <a:pt x="32" y="45"/>
                  <a:pt x="32" y="46"/>
                  <a:pt x="32" y="45"/>
                </a:cubicBezTo>
                <a:cubicBezTo>
                  <a:pt x="32" y="44"/>
                  <a:pt x="33" y="45"/>
                  <a:pt x="33" y="45"/>
                </a:cubicBezTo>
                <a:cubicBezTo>
                  <a:pt x="33" y="43"/>
                  <a:pt x="34" y="42"/>
                  <a:pt x="33" y="39"/>
                </a:cubicBezTo>
                <a:cubicBezTo>
                  <a:pt x="34" y="39"/>
                  <a:pt x="34" y="38"/>
                  <a:pt x="34" y="38"/>
                </a:cubicBezTo>
                <a:cubicBezTo>
                  <a:pt x="35" y="38"/>
                  <a:pt x="35" y="40"/>
                  <a:pt x="36" y="39"/>
                </a:cubicBezTo>
                <a:cubicBezTo>
                  <a:pt x="37" y="39"/>
                  <a:pt x="36" y="40"/>
                  <a:pt x="38" y="40"/>
                </a:cubicBezTo>
                <a:cubicBezTo>
                  <a:pt x="38" y="41"/>
                  <a:pt x="38" y="41"/>
                  <a:pt x="38" y="42"/>
                </a:cubicBezTo>
                <a:cubicBezTo>
                  <a:pt x="38" y="43"/>
                  <a:pt x="39" y="43"/>
                  <a:pt x="39" y="43"/>
                </a:cubicBezTo>
                <a:cubicBezTo>
                  <a:pt x="40" y="43"/>
                  <a:pt x="40" y="42"/>
                  <a:pt x="40" y="41"/>
                </a:cubicBezTo>
                <a:cubicBezTo>
                  <a:pt x="41" y="41"/>
                  <a:pt x="41" y="43"/>
                  <a:pt x="42" y="44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6"/>
                  <a:pt x="43" y="46"/>
                  <a:pt x="43" y="48"/>
                </a:cubicBezTo>
                <a:cubicBezTo>
                  <a:pt x="43" y="48"/>
                  <a:pt x="43" y="47"/>
                  <a:pt x="44" y="48"/>
                </a:cubicBezTo>
                <a:cubicBezTo>
                  <a:pt x="44" y="49"/>
                  <a:pt x="44" y="50"/>
                  <a:pt x="44" y="51"/>
                </a:cubicBezTo>
                <a:cubicBezTo>
                  <a:pt x="44" y="52"/>
                  <a:pt x="44" y="53"/>
                  <a:pt x="45" y="53"/>
                </a:cubicBezTo>
                <a:cubicBezTo>
                  <a:pt x="45" y="54"/>
                  <a:pt x="45" y="54"/>
                  <a:pt x="45" y="55"/>
                </a:cubicBezTo>
                <a:cubicBezTo>
                  <a:pt x="44" y="55"/>
                  <a:pt x="44" y="54"/>
                  <a:pt x="43" y="55"/>
                </a:cubicBezTo>
                <a:cubicBezTo>
                  <a:pt x="43" y="55"/>
                  <a:pt x="43" y="54"/>
                  <a:pt x="43" y="54"/>
                </a:cubicBezTo>
                <a:cubicBezTo>
                  <a:pt x="42" y="54"/>
                  <a:pt x="42" y="54"/>
                  <a:pt x="41" y="54"/>
                </a:cubicBezTo>
                <a:cubicBezTo>
                  <a:pt x="42" y="53"/>
                  <a:pt x="43" y="52"/>
                  <a:pt x="43" y="50"/>
                </a:cubicBezTo>
                <a:cubicBezTo>
                  <a:pt x="43" y="50"/>
                  <a:pt x="41" y="52"/>
                  <a:pt x="40" y="51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3"/>
                  <a:pt x="39" y="53"/>
                  <a:pt x="39" y="54"/>
                </a:cubicBezTo>
                <a:cubicBezTo>
                  <a:pt x="39" y="55"/>
                  <a:pt x="40" y="55"/>
                  <a:pt x="41" y="55"/>
                </a:cubicBezTo>
                <a:cubicBezTo>
                  <a:pt x="40" y="56"/>
                  <a:pt x="39" y="56"/>
                  <a:pt x="38" y="57"/>
                </a:cubicBezTo>
                <a:cubicBezTo>
                  <a:pt x="38" y="56"/>
                  <a:pt x="39" y="56"/>
                  <a:pt x="38" y="56"/>
                </a:cubicBezTo>
                <a:cubicBezTo>
                  <a:pt x="37" y="56"/>
                  <a:pt x="36" y="56"/>
                  <a:pt x="35" y="57"/>
                </a:cubicBezTo>
                <a:cubicBezTo>
                  <a:pt x="35" y="58"/>
                  <a:pt x="36" y="58"/>
                  <a:pt x="36" y="59"/>
                </a:cubicBezTo>
                <a:cubicBezTo>
                  <a:pt x="35" y="59"/>
                  <a:pt x="34" y="60"/>
                  <a:pt x="33" y="60"/>
                </a:cubicBezTo>
                <a:cubicBezTo>
                  <a:pt x="34" y="62"/>
                  <a:pt x="32" y="62"/>
                  <a:pt x="33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4"/>
                  <a:pt x="32" y="64"/>
                  <a:pt x="32" y="65"/>
                </a:cubicBezTo>
                <a:cubicBezTo>
                  <a:pt x="30" y="65"/>
                  <a:pt x="29" y="66"/>
                  <a:pt x="28" y="68"/>
                </a:cubicBezTo>
                <a:cubicBezTo>
                  <a:pt x="28" y="69"/>
                  <a:pt x="29" y="69"/>
                  <a:pt x="29" y="70"/>
                </a:cubicBezTo>
                <a:cubicBezTo>
                  <a:pt x="29" y="71"/>
                  <a:pt x="29" y="71"/>
                  <a:pt x="29" y="73"/>
                </a:cubicBezTo>
                <a:cubicBezTo>
                  <a:pt x="28" y="72"/>
                  <a:pt x="27" y="72"/>
                  <a:pt x="27" y="70"/>
                </a:cubicBezTo>
                <a:cubicBezTo>
                  <a:pt x="27" y="69"/>
                  <a:pt x="26" y="69"/>
                  <a:pt x="25" y="69"/>
                </a:cubicBezTo>
                <a:cubicBezTo>
                  <a:pt x="24" y="69"/>
                  <a:pt x="24" y="70"/>
                  <a:pt x="24" y="70"/>
                </a:cubicBezTo>
                <a:cubicBezTo>
                  <a:pt x="23" y="70"/>
                  <a:pt x="23" y="69"/>
                  <a:pt x="22" y="69"/>
                </a:cubicBezTo>
                <a:cubicBezTo>
                  <a:pt x="21" y="69"/>
                  <a:pt x="20" y="70"/>
                  <a:pt x="19" y="70"/>
                </a:cubicBezTo>
                <a:cubicBezTo>
                  <a:pt x="20" y="72"/>
                  <a:pt x="18" y="77"/>
                  <a:pt x="21" y="77"/>
                </a:cubicBezTo>
                <a:cubicBezTo>
                  <a:pt x="22" y="77"/>
                  <a:pt x="22" y="76"/>
                  <a:pt x="22" y="75"/>
                </a:cubicBezTo>
                <a:cubicBezTo>
                  <a:pt x="23" y="75"/>
                  <a:pt x="23" y="75"/>
                  <a:pt x="25" y="75"/>
                </a:cubicBezTo>
                <a:cubicBezTo>
                  <a:pt x="25" y="77"/>
                  <a:pt x="24" y="77"/>
                  <a:pt x="24" y="79"/>
                </a:cubicBezTo>
                <a:cubicBezTo>
                  <a:pt x="25" y="79"/>
                  <a:pt x="26" y="79"/>
                  <a:pt x="27" y="80"/>
                </a:cubicBezTo>
                <a:cubicBezTo>
                  <a:pt x="27" y="82"/>
                  <a:pt x="26" y="83"/>
                  <a:pt x="27" y="84"/>
                </a:cubicBezTo>
                <a:cubicBezTo>
                  <a:pt x="28" y="84"/>
                  <a:pt x="28" y="83"/>
                  <a:pt x="28" y="83"/>
                </a:cubicBezTo>
                <a:cubicBezTo>
                  <a:pt x="29" y="83"/>
                  <a:pt x="29" y="84"/>
                  <a:pt x="29" y="85"/>
                </a:cubicBezTo>
                <a:cubicBezTo>
                  <a:pt x="30" y="84"/>
                  <a:pt x="31" y="83"/>
                  <a:pt x="31" y="82"/>
                </a:cubicBezTo>
                <a:cubicBezTo>
                  <a:pt x="32" y="82"/>
                  <a:pt x="32" y="82"/>
                  <a:pt x="33" y="81"/>
                </a:cubicBezTo>
                <a:cubicBezTo>
                  <a:pt x="33" y="81"/>
                  <a:pt x="33" y="82"/>
                  <a:pt x="34" y="82"/>
                </a:cubicBezTo>
                <a:cubicBezTo>
                  <a:pt x="34" y="82"/>
                  <a:pt x="34" y="81"/>
                  <a:pt x="35" y="81"/>
                </a:cubicBezTo>
                <a:cubicBezTo>
                  <a:pt x="35" y="83"/>
                  <a:pt x="36" y="83"/>
                  <a:pt x="36" y="84"/>
                </a:cubicBezTo>
                <a:cubicBezTo>
                  <a:pt x="37" y="84"/>
                  <a:pt x="37" y="83"/>
                  <a:pt x="37" y="83"/>
                </a:cubicBezTo>
                <a:cubicBezTo>
                  <a:pt x="38" y="84"/>
                  <a:pt x="39" y="84"/>
                  <a:pt x="40" y="85"/>
                </a:cubicBezTo>
                <a:cubicBezTo>
                  <a:pt x="41" y="86"/>
                  <a:pt x="41" y="87"/>
                  <a:pt x="42" y="87"/>
                </a:cubicBezTo>
                <a:cubicBezTo>
                  <a:pt x="44" y="86"/>
                  <a:pt x="45" y="90"/>
                  <a:pt x="45" y="91"/>
                </a:cubicBezTo>
                <a:cubicBezTo>
                  <a:pt x="45" y="92"/>
                  <a:pt x="45" y="92"/>
                  <a:pt x="46" y="92"/>
                </a:cubicBezTo>
                <a:cubicBezTo>
                  <a:pt x="46" y="93"/>
                  <a:pt x="48" y="92"/>
                  <a:pt x="48" y="93"/>
                </a:cubicBezTo>
                <a:cubicBezTo>
                  <a:pt x="49" y="93"/>
                  <a:pt x="49" y="93"/>
                  <a:pt x="50" y="93"/>
                </a:cubicBezTo>
                <a:cubicBezTo>
                  <a:pt x="51" y="93"/>
                  <a:pt x="52" y="94"/>
                  <a:pt x="52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4" y="95"/>
                  <a:pt x="54" y="96"/>
                  <a:pt x="54" y="97"/>
                </a:cubicBezTo>
                <a:cubicBezTo>
                  <a:pt x="54" y="97"/>
                  <a:pt x="53" y="98"/>
                  <a:pt x="54" y="98"/>
                </a:cubicBezTo>
                <a:cubicBezTo>
                  <a:pt x="53" y="99"/>
                  <a:pt x="53" y="99"/>
                  <a:pt x="53" y="100"/>
                </a:cubicBezTo>
                <a:cubicBezTo>
                  <a:pt x="53" y="101"/>
                  <a:pt x="52" y="101"/>
                  <a:pt x="52" y="102"/>
                </a:cubicBezTo>
                <a:cubicBezTo>
                  <a:pt x="52" y="102"/>
                  <a:pt x="52" y="102"/>
                  <a:pt x="51" y="102"/>
                </a:cubicBezTo>
                <a:cubicBezTo>
                  <a:pt x="51" y="103"/>
                  <a:pt x="51" y="104"/>
                  <a:pt x="51" y="104"/>
                </a:cubicBezTo>
                <a:cubicBezTo>
                  <a:pt x="51" y="106"/>
                  <a:pt x="50" y="107"/>
                  <a:pt x="50" y="109"/>
                </a:cubicBezTo>
                <a:cubicBezTo>
                  <a:pt x="49" y="110"/>
                  <a:pt x="49" y="110"/>
                  <a:pt x="48" y="110"/>
                </a:cubicBezTo>
                <a:cubicBezTo>
                  <a:pt x="48" y="110"/>
                  <a:pt x="47" y="111"/>
                  <a:pt x="47" y="112"/>
                </a:cubicBezTo>
                <a:cubicBezTo>
                  <a:pt x="47" y="112"/>
                  <a:pt x="47" y="113"/>
                  <a:pt x="47" y="114"/>
                </a:cubicBezTo>
                <a:cubicBezTo>
                  <a:pt x="46" y="114"/>
                  <a:pt x="45" y="115"/>
                  <a:pt x="45" y="116"/>
                </a:cubicBezTo>
                <a:cubicBezTo>
                  <a:pt x="45" y="116"/>
                  <a:pt x="45" y="117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3" y="118"/>
                  <a:pt x="43" y="118"/>
                  <a:pt x="42" y="118"/>
                </a:cubicBezTo>
                <a:cubicBezTo>
                  <a:pt x="42" y="119"/>
                  <a:pt x="43" y="120"/>
                  <a:pt x="43" y="121"/>
                </a:cubicBezTo>
                <a:cubicBezTo>
                  <a:pt x="42" y="121"/>
                  <a:pt x="41" y="122"/>
                  <a:pt x="40" y="122"/>
                </a:cubicBezTo>
                <a:cubicBezTo>
                  <a:pt x="40" y="123"/>
                  <a:pt x="40" y="124"/>
                  <a:pt x="38" y="124"/>
                </a:cubicBezTo>
                <a:cubicBezTo>
                  <a:pt x="40" y="124"/>
                  <a:pt x="39" y="127"/>
                  <a:pt x="38" y="128"/>
                </a:cubicBezTo>
                <a:cubicBezTo>
                  <a:pt x="38" y="129"/>
                  <a:pt x="39" y="128"/>
                  <a:pt x="39" y="129"/>
                </a:cubicBezTo>
                <a:cubicBezTo>
                  <a:pt x="39" y="130"/>
                  <a:pt x="38" y="131"/>
                  <a:pt x="38" y="131"/>
                </a:cubicBezTo>
                <a:cubicBezTo>
                  <a:pt x="38" y="132"/>
                  <a:pt x="37" y="132"/>
                  <a:pt x="37" y="133"/>
                </a:cubicBezTo>
                <a:cubicBezTo>
                  <a:pt x="37" y="134"/>
                  <a:pt x="38" y="134"/>
                  <a:pt x="38" y="134"/>
                </a:cubicBezTo>
                <a:cubicBezTo>
                  <a:pt x="38" y="135"/>
                  <a:pt x="39" y="135"/>
                  <a:pt x="39" y="136"/>
                </a:cubicBezTo>
                <a:cubicBezTo>
                  <a:pt x="39" y="137"/>
                  <a:pt x="37" y="136"/>
                  <a:pt x="37" y="136"/>
                </a:cubicBezTo>
                <a:cubicBezTo>
                  <a:pt x="36" y="136"/>
                  <a:pt x="36" y="136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5" y="135"/>
                  <a:pt x="35" y="134"/>
                </a:cubicBezTo>
                <a:cubicBezTo>
                  <a:pt x="34" y="134"/>
                  <a:pt x="34" y="132"/>
                  <a:pt x="33" y="131"/>
                </a:cubicBezTo>
                <a:cubicBezTo>
                  <a:pt x="34" y="130"/>
                  <a:pt x="33" y="129"/>
                  <a:pt x="33" y="127"/>
                </a:cubicBezTo>
                <a:cubicBezTo>
                  <a:pt x="33" y="126"/>
                  <a:pt x="33" y="125"/>
                  <a:pt x="33" y="125"/>
                </a:cubicBezTo>
                <a:cubicBezTo>
                  <a:pt x="34" y="124"/>
                  <a:pt x="32" y="125"/>
                  <a:pt x="33" y="124"/>
                </a:cubicBezTo>
                <a:cubicBezTo>
                  <a:pt x="33" y="123"/>
                  <a:pt x="34" y="123"/>
                  <a:pt x="34" y="122"/>
                </a:cubicBezTo>
                <a:cubicBezTo>
                  <a:pt x="34" y="121"/>
                  <a:pt x="33" y="122"/>
                  <a:pt x="33" y="121"/>
                </a:cubicBezTo>
                <a:cubicBezTo>
                  <a:pt x="33" y="120"/>
                  <a:pt x="33" y="116"/>
                  <a:pt x="34" y="116"/>
                </a:cubicBezTo>
                <a:cubicBezTo>
                  <a:pt x="34" y="114"/>
                  <a:pt x="33" y="112"/>
                  <a:pt x="34" y="111"/>
                </a:cubicBezTo>
                <a:cubicBezTo>
                  <a:pt x="34" y="111"/>
                  <a:pt x="34" y="110"/>
                  <a:pt x="33" y="110"/>
                </a:cubicBezTo>
                <a:cubicBezTo>
                  <a:pt x="34" y="110"/>
                  <a:pt x="34" y="109"/>
                  <a:pt x="34" y="109"/>
                </a:cubicBezTo>
                <a:cubicBezTo>
                  <a:pt x="34" y="107"/>
                  <a:pt x="33" y="106"/>
                  <a:pt x="33" y="105"/>
                </a:cubicBezTo>
                <a:cubicBezTo>
                  <a:pt x="31" y="104"/>
                  <a:pt x="31" y="103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8" y="99"/>
                  <a:pt x="28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96"/>
                  <a:pt x="28" y="96"/>
                  <a:pt x="28" y="95"/>
                </a:cubicBezTo>
                <a:cubicBezTo>
                  <a:pt x="29" y="95"/>
                  <a:pt x="27" y="93"/>
                  <a:pt x="28" y="92"/>
                </a:cubicBezTo>
                <a:cubicBezTo>
                  <a:pt x="28" y="90"/>
                  <a:pt x="29" y="90"/>
                  <a:pt x="29" y="89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7"/>
                  <a:pt x="29" y="86"/>
                  <a:pt x="28" y="85"/>
                </a:cubicBezTo>
                <a:cubicBezTo>
                  <a:pt x="28" y="85"/>
                  <a:pt x="28" y="86"/>
                  <a:pt x="28" y="86"/>
                </a:cubicBezTo>
                <a:cubicBezTo>
                  <a:pt x="27" y="86"/>
                  <a:pt x="26" y="84"/>
                  <a:pt x="25" y="84"/>
                </a:cubicBezTo>
                <a:cubicBezTo>
                  <a:pt x="25" y="84"/>
                  <a:pt x="25" y="84"/>
                  <a:pt x="25" y="83"/>
                </a:cubicBezTo>
                <a:cubicBezTo>
                  <a:pt x="24" y="83"/>
                  <a:pt x="24" y="83"/>
                  <a:pt x="24" y="82"/>
                </a:cubicBezTo>
                <a:cubicBezTo>
                  <a:pt x="23" y="82"/>
                  <a:pt x="23" y="82"/>
                  <a:pt x="22" y="82"/>
                </a:cubicBezTo>
                <a:cubicBezTo>
                  <a:pt x="21" y="81"/>
                  <a:pt x="21" y="81"/>
                  <a:pt x="21" y="80"/>
                </a:cubicBezTo>
                <a:cubicBezTo>
                  <a:pt x="18" y="80"/>
                  <a:pt x="17" y="79"/>
                  <a:pt x="15" y="78"/>
                </a:cubicBezTo>
                <a:cubicBezTo>
                  <a:pt x="15" y="77"/>
                  <a:pt x="14" y="76"/>
                  <a:pt x="14" y="74"/>
                </a:cubicBezTo>
                <a:cubicBezTo>
                  <a:pt x="14" y="73"/>
                  <a:pt x="13" y="73"/>
                  <a:pt x="12" y="72"/>
                </a:cubicBezTo>
                <a:cubicBezTo>
                  <a:pt x="12" y="72"/>
                  <a:pt x="12" y="71"/>
                  <a:pt x="12" y="71"/>
                </a:cubicBezTo>
                <a:cubicBezTo>
                  <a:pt x="12" y="73"/>
                  <a:pt x="12" y="72"/>
                  <a:pt x="12" y="74"/>
                </a:cubicBezTo>
                <a:cubicBezTo>
                  <a:pt x="12" y="74"/>
                  <a:pt x="12" y="73"/>
                  <a:pt x="11" y="73"/>
                </a:cubicBezTo>
                <a:cubicBezTo>
                  <a:pt x="11" y="72"/>
                  <a:pt x="10" y="71"/>
                  <a:pt x="9" y="71"/>
                </a:cubicBezTo>
                <a:cubicBezTo>
                  <a:pt x="9" y="70"/>
                  <a:pt x="9" y="70"/>
                  <a:pt x="10" y="70"/>
                </a:cubicBezTo>
                <a:cubicBezTo>
                  <a:pt x="9" y="69"/>
                  <a:pt x="9" y="67"/>
                  <a:pt x="8" y="66"/>
                </a:cubicBezTo>
                <a:cubicBezTo>
                  <a:pt x="8" y="66"/>
                  <a:pt x="8" y="65"/>
                  <a:pt x="8" y="65"/>
                </a:cubicBezTo>
                <a:cubicBezTo>
                  <a:pt x="10" y="53"/>
                  <a:pt x="15" y="42"/>
                  <a:pt x="23" y="33"/>
                </a:cubicBezTo>
                <a:close/>
                <a:moveTo>
                  <a:pt x="32" y="24"/>
                </a:moveTo>
                <a:cubicBezTo>
                  <a:pt x="36" y="20"/>
                  <a:pt x="40" y="17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7"/>
                  <a:pt x="44" y="16"/>
                  <a:pt x="43" y="17"/>
                </a:cubicBezTo>
                <a:cubicBezTo>
                  <a:pt x="42" y="17"/>
                  <a:pt x="43" y="17"/>
                  <a:pt x="43" y="18"/>
                </a:cubicBezTo>
                <a:cubicBezTo>
                  <a:pt x="42" y="18"/>
                  <a:pt x="41" y="19"/>
                  <a:pt x="41" y="19"/>
                </a:cubicBezTo>
                <a:cubicBezTo>
                  <a:pt x="39" y="19"/>
                  <a:pt x="39" y="20"/>
                  <a:pt x="38" y="20"/>
                </a:cubicBezTo>
                <a:cubicBezTo>
                  <a:pt x="38" y="22"/>
                  <a:pt x="37" y="22"/>
                  <a:pt x="37" y="23"/>
                </a:cubicBezTo>
                <a:cubicBezTo>
                  <a:pt x="36" y="23"/>
                  <a:pt x="36" y="23"/>
                  <a:pt x="35" y="23"/>
                </a:cubicBezTo>
                <a:cubicBezTo>
                  <a:pt x="35" y="24"/>
                  <a:pt x="36" y="23"/>
                  <a:pt x="36" y="24"/>
                </a:cubicBezTo>
                <a:cubicBezTo>
                  <a:pt x="36" y="25"/>
                  <a:pt x="36" y="25"/>
                  <a:pt x="35" y="25"/>
                </a:cubicBezTo>
                <a:cubicBezTo>
                  <a:pt x="35" y="27"/>
                  <a:pt x="32" y="25"/>
                  <a:pt x="30" y="26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4"/>
                </a:cubicBezTo>
                <a:cubicBezTo>
                  <a:pt x="32" y="25"/>
                  <a:pt x="32" y="25"/>
                  <a:pt x="33" y="25"/>
                </a:cubicBezTo>
                <a:cubicBezTo>
                  <a:pt x="33" y="24"/>
                  <a:pt x="32" y="24"/>
                  <a:pt x="32" y="24"/>
                </a:cubicBezTo>
                <a:close/>
                <a:moveTo>
                  <a:pt x="141" y="45"/>
                </a:moveTo>
                <a:cubicBezTo>
                  <a:pt x="141" y="45"/>
                  <a:pt x="140" y="46"/>
                  <a:pt x="140" y="46"/>
                </a:cubicBezTo>
                <a:cubicBezTo>
                  <a:pt x="141" y="48"/>
                  <a:pt x="141" y="47"/>
                  <a:pt x="142" y="47"/>
                </a:cubicBezTo>
                <a:cubicBezTo>
                  <a:pt x="142" y="47"/>
                  <a:pt x="143" y="48"/>
                  <a:pt x="143" y="49"/>
                </a:cubicBezTo>
                <a:cubicBezTo>
                  <a:pt x="143" y="50"/>
                  <a:pt x="144" y="52"/>
                  <a:pt x="143" y="54"/>
                </a:cubicBezTo>
                <a:cubicBezTo>
                  <a:pt x="143" y="54"/>
                  <a:pt x="142" y="56"/>
                  <a:pt x="141" y="57"/>
                </a:cubicBezTo>
                <a:cubicBezTo>
                  <a:pt x="141" y="58"/>
                  <a:pt x="140" y="58"/>
                  <a:pt x="140" y="58"/>
                </a:cubicBezTo>
                <a:cubicBezTo>
                  <a:pt x="139" y="60"/>
                  <a:pt x="140" y="64"/>
                  <a:pt x="139" y="65"/>
                </a:cubicBezTo>
                <a:cubicBezTo>
                  <a:pt x="138" y="64"/>
                  <a:pt x="137" y="64"/>
                  <a:pt x="138" y="62"/>
                </a:cubicBezTo>
                <a:cubicBezTo>
                  <a:pt x="137" y="62"/>
                  <a:pt x="136" y="61"/>
                  <a:pt x="136" y="61"/>
                </a:cubicBezTo>
                <a:cubicBezTo>
                  <a:pt x="135" y="61"/>
                  <a:pt x="136" y="62"/>
                  <a:pt x="136" y="62"/>
                </a:cubicBezTo>
                <a:cubicBezTo>
                  <a:pt x="136" y="63"/>
                  <a:pt x="136" y="63"/>
                  <a:pt x="135" y="63"/>
                </a:cubicBezTo>
                <a:cubicBezTo>
                  <a:pt x="135" y="64"/>
                  <a:pt x="135" y="63"/>
                  <a:pt x="135" y="64"/>
                </a:cubicBezTo>
                <a:cubicBezTo>
                  <a:pt x="135" y="65"/>
                  <a:pt x="135" y="65"/>
                  <a:pt x="136" y="66"/>
                </a:cubicBezTo>
                <a:cubicBezTo>
                  <a:pt x="136" y="66"/>
                  <a:pt x="136" y="67"/>
                  <a:pt x="136" y="67"/>
                </a:cubicBezTo>
                <a:cubicBezTo>
                  <a:pt x="136" y="68"/>
                  <a:pt x="136" y="70"/>
                  <a:pt x="136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3"/>
                  <a:pt x="134" y="74"/>
                  <a:pt x="133" y="76"/>
                </a:cubicBezTo>
                <a:cubicBezTo>
                  <a:pt x="132" y="76"/>
                  <a:pt x="130" y="76"/>
                  <a:pt x="130" y="77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8"/>
                  <a:pt x="131" y="79"/>
                  <a:pt x="130" y="79"/>
                </a:cubicBezTo>
                <a:cubicBezTo>
                  <a:pt x="131" y="82"/>
                  <a:pt x="130" y="84"/>
                  <a:pt x="128" y="85"/>
                </a:cubicBezTo>
                <a:cubicBezTo>
                  <a:pt x="128" y="84"/>
                  <a:pt x="128" y="84"/>
                  <a:pt x="127" y="84"/>
                </a:cubicBezTo>
                <a:cubicBezTo>
                  <a:pt x="126" y="84"/>
                  <a:pt x="126" y="83"/>
                  <a:pt x="125" y="82"/>
                </a:cubicBezTo>
                <a:cubicBezTo>
                  <a:pt x="125" y="82"/>
                  <a:pt x="125" y="83"/>
                  <a:pt x="125" y="84"/>
                </a:cubicBezTo>
                <a:cubicBezTo>
                  <a:pt x="125" y="85"/>
                  <a:pt x="126" y="86"/>
                  <a:pt x="127" y="86"/>
                </a:cubicBezTo>
                <a:cubicBezTo>
                  <a:pt x="127" y="88"/>
                  <a:pt x="128" y="88"/>
                  <a:pt x="128" y="90"/>
                </a:cubicBezTo>
                <a:cubicBezTo>
                  <a:pt x="127" y="89"/>
                  <a:pt x="125" y="88"/>
                  <a:pt x="124" y="87"/>
                </a:cubicBezTo>
                <a:cubicBezTo>
                  <a:pt x="125" y="86"/>
                  <a:pt x="124" y="85"/>
                  <a:pt x="124" y="85"/>
                </a:cubicBezTo>
                <a:cubicBezTo>
                  <a:pt x="124" y="84"/>
                  <a:pt x="124" y="84"/>
                  <a:pt x="124" y="83"/>
                </a:cubicBezTo>
                <a:cubicBezTo>
                  <a:pt x="124" y="82"/>
                  <a:pt x="124" y="82"/>
                  <a:pt x="123" y="81"/>
                </a:cubicBezTo>
                <a:cubicBezTo>
                  <a:pt x="123" y="81"/>
                  <a:pt x="123" y="80"/>
                  <a:pt x="123" y="80"/>
                </a:cubicBezTo>
                <a:cubicBezTo>
                  <a:pt x="123" y="79"/>
                  <a:pt x="121" y="80"/>
                  <a:pt x="121" y="79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0" y="77"/>
                  <a:pt x="120" y="76"/>
                  <a:pt x="120" y="75"/>
                </a:cubicBezTo>
                <a:cubicBezTo>
                  <a:pt x="119" y="75"/>
                  <a:pt x="118" y="76"/>
                  <a:pt x="118" y="76"/>
                </a:cubicBezTo>
                <a:cubicBezTo>
                  <a:pt x="117" y="77"/>
                  <a:pt x="116" y="77"/>
                  <a:pt x="116" y="78"/>
                </a:cubicBezTo>
                <a:cubicBezTo>
                  <a:pt x="116" y="78"/>
                  <a:pt x="116" y="79"/>
                  <a:pt x="115" y="79"/>
                </a:cubicBezTo>
                <a:cubicBezTo>
                  <a:pt x="115" y="79"/>
                  <a:pt x="115" y="80"/>
                  <a:pt x="115" y="80"/>
                </a:cubicBezTo>
                <a:cubicBezTo>
                  <a:pt x="115" y="80"/>
                  <a:pt x="115" y="80"/>
                  <a:pt x="114" y="80"/>
                </a:cubicBezTo>
                <a:cubicBezTo>
                  <a:pt x="114" y="82"/>
                  <a:pt x="114" y="84"/>
                  <a:pt x="113" y="85"/>
                </a:cubicBezTo>
                <a:cubicBezTo>
                  <a:pt x="113" y="85"/>
                  <a:pt x="112" y="85"/>
                  <a:pt x="112" y="85"/>
                </a:cubicBezTo>
                <a:cubicBezTo>
                  <a:pt x="112" y="85"/>
                  <a:pt x="112" y="84"/>
                  <a:pt x="112" y="83"/>
                </a:cubicBezTo>
                <a:cubicBezTo>
                  <a:pt x="111" y="83"/>
                  <a:pt x="111" y="82"/>
                  <a:pt x="110" y="81"/>
                </a:cubicBezTo>
                <a:cubicBezTo>
                  <a:pt x="110" y="80"/>
                  <a:pt x="110" y="79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8" y="75"/>
                  <a:pt x="108" y="76"/>
                  <a:pt x="107" y="75"/>
                </a:cubicBezTo>
                <a:cubicBezTo>
                  <a:pt x="107" y="75"/>
                  <a:pt x="107" y="74"/>
                  <a:pt x="108" y="74"/>
                </a:cubicBezTo>
                <a:cubicBezTo>
                  <a:pt x="107" y="74"/>
                  <a:pt x="106" y="73"/>
                  <a:pt x="105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3"/>
                  <a:pt x="103" y="74"/>
                  <a:pt x="102" y="73"/>
                </a:cubicBezTo>
                <a:cubicBezTo>
                  <a:pt x="102" y="72"/>
                  <a:pt x="101" y="73"/>
                  <a:pt x="101" y="72"/>
                </a:cubicBezTo>
                <a:cubicBezTo>
                  <a:pt x="99" y="72"/>
                  <a:pt x="99" y="69"/>
                  <a:pt x="98" y="68"/>
                </a:cubicBezTo>
                <a:cubicBezTo>
                  <a:pt x="97" y="68"/>
                  <a:pt x="97" y="69"/>
                  <a:pt x="97" y="69"/>
                </a:cubicBezTo>
                <a:cubicBezTo>
                  <a:pt x="97" y="69"/>
                  <a:pt x="97" y="70"/>
                  <a:pt x="98" y="70"/>
                </a:cubicBezTo>
                <a:cubicBezTo>
                  <a:pt x="98" y="71"/>
                  <a:pt x="99" y="72"/>
                  <a:pt x="99" y="73"/>
                </a:cubicBezTo>
                <a:cubicBezTo>
                  <a:pt x="99" y="72"/>
                  <a:pt x="100" y="72"/>
                  <a:pt x="101" y="72"/>
                </a:cubicBezTo>
                <a:cubicBezTo>
                  <a:pt x="101" y="74"/>
                  <a:pt x="102" y="74"/>
                  <a:pt x="102" y="75"/>
                </a:cubicBezTo>
                <a:cubicBezTo>
                  <a:pt x="102" y="76"/>
                  <a:pt x="101" y="76"/>
                  <a:pt x="102" y="77"/>
                </a:cubicBezTo>
                <a:cubicBezTo>
                  <a:pt x="101" y="78"/>
                  <a:pt x="100" y="78"/>
                  <a:pt x="99" y="79"/>
                </a:cubicBezTo>
                <a:cubicBezTo>
                  <a:pt x="99" y="79"/>
                  <a:pt x="99" y="80"/>
                  <a:pt x="99" y="80"/>
                </a:cubicBezTo>
                <a:cubicBezTo>
                  <a:pt x="97" y="80"/>
                  <a:pt x="96" y="81"/>
                  <a:pt x="94" y="82"/>
                </a:cubicBezTo>
                <a:cubicBezTo>
                  <a:pt x="93" y="81"/>
                  <a:pt x="93" y="79"/>
                  <a:pt x="92" y="78"/>
                </a:cubicBezTo>
                <a:cubicBezTo>
                  <a:pt x="91" y="77"/>
                  <a:pt x="91" y="75"/>
                  <a:pt x="90" y="74"/>
                </a:cubicBezTo>
                <a:cubicBezTo>
                  <a:pt x="90" y="74"/>
                  <a:pt x="89" y="72"/>
                  <a:pt x="89" y="72"/>
                </a:cubicBezTo>
                <a:cubicBezTo>
                  <a:pt x="88" y="72"/>
                  <a:pt x="89" y="73"/>
                  <a:pt x="89" y="74"/>
                </a:cubicBezTo>
                <a:cubicBezTo>
                  <a:pt x="89" y="75"/>
                  <a:pt x="90" y="75"/>
                  <a:pt x="90" y="76"/>
                </a:cubicBezTo>
                <a:cubicBezTo>
                  <a:pt x="90" y="78"/>
                  <a:pt x="91" y="77"/>
                  <a:pt x="91" y="79"/>
                </a:cubicBezTo>
                <a:cubicBezTo>
                  <a:pt x="92" y="80"/>
                  <a:pt x="93" y="81"/>
                  <a:pt x="93" y="83"/>
                </a:cubicBezTo>
                <a:cubicBezTo>
                  <a:pt x="94" y="83"/>
                  <a:pt x="95" y="83"/>
                  <a:pt x="95" y="83"/>
                </a:cubicBezTo>
                <a:cubicBezTo>
                  <a:pt x="96" y="83"/>
                  <a:pt x="96" y="82"/>
                  <a:pt x="97" y="82"/>
                </a:cubicBezTo>
                <a:cubicBezTo>
                  <a:pt x="98" y="83"/>
                  <a:pt x="98" y="84"/>
                  <a:pt x="98" y="85"/>
                </a:cubicBezTo>
                <a:cubicBezTo>
                  <a:pt x="96" y="87"/>
                  <a:pt x="95" y="89"/>
                  <a:pt x="94" y="91"/>
                </a:cubicBezTo>
                <a:cubicBezTo>
                  <a:pt x="94" y="91"/>
                  <a:pt x="93" y="92"/>
                  <a:pt x="93" y="92"/>
                </a:cubicBezTo>
                <a:cubicBezTo>
                  <a:pt x="92" y="94"/>
                  <a:pt x="92" y="95"/>
                  <a:pt x="91" y="96"/>
                </a:cubicBezTo>
                <a:cubicBezTo>
                  <a:pt x="92" y="98"/>
                  <a:pt x="92" y="102"/>
                  <a:pt x="91" y="104"/>
                </a:cubicBezTo>
                <a:cubicBezTo>
                  <a:pt x="90" y="105"/>
                  <a:pt x="89" y="107"/>
                  <a:pt x="88" y="110"/>
                </a:cubicBezTo>
                <a:cubicBezTo>
                  <a:pt x="88" y="110"/>
                  <a:pt x="87" y="111"/>
                  <a:pt x="87" y="111"/>
                </a:cubicBezTo>
                <a:cubicBezTo>
                  <a:pt x="87" y="112"/>
                  <a:pt x="87" y="112"/>
                  <a:pt x="87" y="113"/>
                </a:cubicBezTo>
                <a:cubicBezTo>
                  <a:pt x="86" y="114"/>
                  <a:pt x="85" y="115"/>
                  <a:pt x="85" y="117"/>
                </a:cubicBezTo>
                <a:cubicBezTo>
                  <a:pt x="83" y="117"/>
                  <a:pt x="81" y="119"/>
                  <a:pt x="79" y="119"/>
                </a:cubicBezTo>
                <a:cubicBezTo>
                  <a:pt x="78" y="117"/>
                  <a:pt x="78" y="115"/>
                  <a:pt x="77" y="113"/>
                </a:cubicBezTo>
                <a:cubicBezTo>
                  <a:pt x="77" y="112"/>
                  <a:pt x="77" y="112"/>
                  <a:pt x="77" y="111"/>
                </a:cubicBezTo>
                <a:cubicBezTo>
                  <a:pt x="77" y="109"/>
                  <a:pt x="76" y="107"/>
                  <a:pt x="75" y="106"/>
                </a:cubicBezTo>
                <a:cubicBezTo>
                  <a:pt x="75" y="105"/>
                  <a:pt x="75" y="103"/>
                  <a:pt x="76" y="102"/>
                </a:cubicBezTo>
                <a:cubicBezTo>
                  <a:pt x="76" y="100"/>
                  <a:pt x="76" y="99"/>
                  <a:pt x="75" y="98"/>
                </a:cubicBezTo>
                <a:cubicBezTo>
                  <a:pt x="75" y="96"/>
                  <a:pt x="74" y="95"/>
                  <a:pt x="73" y="93"/>
                </a:cubicBezTo>
                <a:cubicBezTo>
                  <a:pt x="73" y="91"/>
                  <a:pt x="74" y="90"/>
                  <a:pt x="74" y="88"/>
                </a:cubicBezTo>
                <a:cubicBezTo>
                  <a:pt x="73" y="88"/>
                  <a:pt x="73" y="88"/>
                  <a:pt x="73" y="89"/>
                </a:cubicBezTo>
                <a:cubicBezTo>
                  <a:pt x="72" y="89"/>
                  <a:pt x="71" y="88"/>
                  <a:pt x="70" y="88"/>
                </a:cubicBezTo>
                <a:cubicBezTo>
                  <a:pt x="70" y="88"/>
                  <a:pt x="70" y="87"/>
                  <a:pt x="70" y="87"/>
                </a:cubicBezTo>
                <a:cubicBezTo>
                  <a:pt x="69" y="87"/>
                  <a:pt x="69" y="88"/>
                  <a:pt x="68" y="88"/>
                </a:cubicBezTo>
                <a:cubicBezTo>
                  <a:pt x="67" y="88"/>
                  <a:pt x="66" y="88"/>
                  <a:pt x="65" y="89"/>
                </a:cubicBezTo>
                <a:cubicBezTo>
                  <a:pt x="63" y="88"/>
                  <a:pt x="63" y="87"/>
                  <a:pt x="62" y="86"/>
                </a:cubicBezTo>
                <a:cubicBezTo>
                  <a:pt x="61" y="85"/>
                  <a:pt x="60" y="84"/>
                  <a:pt x="60" y="83"/>
                </a:cubicBezTo>
                <a:cubicBezTo>
                  <a:pt x="60" y="80"/>
                  <a:pt x="60" y="78"/>
                  <a:pt x="60" y="75"/>
                </a:cubicBezTo>
                <a:cubicBezTo>
                  <a:pt x="60" y="74"/>
                  <a:pt x="61" y="73"/>
                  <a:pt x="61" y="72"/>
                </a:cubicBezTo>
                <a:cubicBezTo>
                  <a:pt x="61" y="71"/>
                  <a:pt x="63" y="70"/>
                  <a:pt x="63" y="69"/>
                </a:cubicBezTo>
                <a:cubicBezTo>
                  <a:pt x="64" y="68"/>
                  <a:pt x="63" y="67"/>
                  <a:pt x="64" y="65"/>
                </a:cubicBezTo>
                <a:cubicBezTo>
                  <a:pt x="65" y="65"/>
                  <a:pt x="65" y="65"/>
                  <a:pt x="66" y="64"/>
                </a:cubicBezTo>
                <a:cubicBezTo>
                  <a:pt x="66" y="64"/>
                  <a:pt x="67" y="64"/>
                  <a:pt x="67" y="64"/>
                </a:cubicBezTo>
                <a:cubicBezTo>
                  <a:pt x="68" y="63"/>
                  <a:pt x="70" y="63"/>
                  <a:pt x="72" y="63"/>
                </a:cubicBezTo>
                <a:cubicBezTo>
                  <a:pt x="73" y="63"/>
                  <a:pt x="74" y="62"/>
                  <a:pt x="75" y="62"/>
                </a:cubicBezTo>
                <a:cubicBezTo>
                  <a:pt x="75" y="63"/>
                  <a:pt x="75" y="64"/>
                  <a:pt x="75" y="64"/>
                </a:cubicBezTo>
                <a:cubicBezTo>
                  <a:pt x="75" y="64"/>
                  <a:pt x="76" y="64"/>
                  <a:pt x="75" y="65"/>
                </a:cubicBezTo>
                <a:cubicBezTo>
                  <a:pt x="76" y="67"/>
                  <a:pt x="79" y="67"/>
                  <a:pt x="80" y="68"/>
                </a:cubicBezTo>
                <a:cubicBezTo>
                  <a:pt x="80" y="68"/>
                  <a:pt x="80" y="67"/>
                  <a:pt x="81" y="66"/>
                </a:cubicBezTo>
                <a:cubicBezTo>
                  <a:pt x="83" y="67"/>
                  <a:pt x="85" y="67"/>
                  <a:pt x="87" y="68"/>
                </a:cubicBezTo>
                <a:cubicBezTo>
                  <a:pt x="88" y="67"/>
                  <a:pt x="88" y="65"/>
                  <a:pt x="88" y="65"/>
                </a:cubicBezTo>
                <a:cubicBezTo>
                  <a:pt x="88" y="64"/>
                  <a:pt x="88" y="64"/>
                  <a:pt x="88" y="63"/>
                </a:cubicBezTo>
                <a:cubicBezTo>
                  <a:pt x="87" y="63"/>
                  <a:pt x="88" y="65"/>
                  <a:pt x="87" y="65"/>
                </a:cubicBezTo>
                <a:cubicBezTo>
                  <a:pt x="86" y="65"/>
                  <a:pt x="87" y="64"/>
                  <a:pt x="87" y="63"/>
                </a:cubicBezTo>
                <a:cubicBezTo>
                  <a:pt x="86" y="64"/>
                  <a:pt x="84" y="64"/>
                  <a:pt x="83" y="63"/>
                </a:cubicBezTo>
                <a:cubicBezTo>
                  <a:pt x="83" y="63"/>
                  <a:pt x="83" y="62"/>
                  <a:pt x="83" y="62"/>
                </a:cubicBezTo>
                <a:cubicBezTo>
                  <a:pt x="83" y="61"/>
                  <a:pt x="83" y="61"/>
                  <a:pt x="83" y="60"/>
                </a:cubicBezTo>
                <a:cubicBezTo>
                  <a:pt x="83" y="60"/>
                  <a:pt x="83" y="60"/>
                  <a:pt x="82" y="60"/>
                </a:cubicBezTo>
                <a:cubicBezTo>
                  <a:pt x="82" y="61"/>
                  <a:pt x="82" y="62"/>
                  <a:pt x="82" y="63"/>
                </a:cubicBezTo>
                <a:cubicBezTo>
                  <a:pt x="83" y="63"/>
                  <a:pt x="83" y="63"/>
                  <a:pt x="83" y="64"/>
                </a:cubicBezTo>
                <a:cubicBezTo>
                  <a:pt x="83" y="64"/>
                  <a:pt x="82" y="64"/>
                  <a:pt x="82" y="64"/>
                </a:cubicBezTo>
                <a:cubicBezTo>
                  <a:pt x="82" y="64"/>
                  <a:pt x="82" y="64"/>
                  <a:pt x="82" y="63"/>
                </a:cubicBezTo>
                <a:cubicBezTo>
                  <a:pt x="81" y="63"/>
                  <a:pt x="81" y="63"/>
                  <a:pt x="80" y="63"/>
                </a:cubicBezTo>
                <a:cubicBezTo>
                  <a:pt x="80" y="62"/>
                  <a:pt x="80" y="62"/>
                  <a:pt x="80" y="61"/>
                </a:cubicBezTo>
                <a:cubicBezTo>
                  <a:pt x="80" y="61"/>
                  <a:pt x="80" y="61"/>
                  <a:pt x="80" y="60"/>
                </a:cubicBezTo>
                <a:cubicBezTo>
                  <a:pt x="80" y="60"/>
                  <a:pt x="80" y="59"/>
                  <a:pt x="79" y="59"/>
                </a:cubicBezTo>
                <a:cubicBezTo>
                  <a:pt x="79" y="58"/>
                  <a:pt x="77" y="57"/>
                  <a:pt x="77" y="56"/>
                </a:cubicBezTo>
                <a:cubicBezTo>
                  <a:pt x="76" y="58"/>
                  <a:pt x="79" y="58"/>
                  <a:pt x="79" y="60"/>
                </a:cubicBezTo>
                <a:cubicBezTo>
                  <a:pt x="79" y="61"/>
                  <a:pt x="79" y="59"/>
                  <a:pt x="78" y="60"/>
                </a:cubicBezTo>
                <a:cubicBezTo>
                  <a:pt x="78" y="60"/>
                  <a:pt x="79" y="60"/>
                  <a:pt x="79" y="61"/>
                </a:cubicBezTo>
                <a:cubicBezTo>
                  <a:pt x="78" y="61"/>
                  <a:pt x="77" y="62"/>
                  <a:pt x="78" y="63"/>
                </a:cubicBezTo>
                <a:cubicBezTo>
                  <a:pt x="77" y="62"/>
                  <a:pt x="76" y="62"/>
                  <a:pt x="76" y="61"/>
                </a:cubicBezTo>
                <a:cubicBezTo>
                  <a:pt x="77" y="61"/>
                  <a:pt x="77" y="61"/>
                  <a:pt x="78" y="61"/>
                </a:cubicBezTo>
                <a:cubicBezTo>
                  <a:pt x="77" y="60"/>
                  <a:pt x="77" y="59"/>
                  <a:pt x="75" y="59"/>
                </a:cubicBezTo>
                <a:cubicBezTo>
                  <a:pt x="75" y="59"/>
                  <a:pt x="75" y="58"/>
                  <a:pt x="75" y="58"/>
                </a:cubicBezTo>
                <a:cubicBezTo>
                  <a:pt x="75" y="60"/>
                  <a:pt x="75" y="61"/>
                  <a:pt x="74" y="61"/>
                </a:cubicBezTo>
                <a:cubicBezTo>
                  <a:pt x="74" y="60"/>
                  <a:pt x="73" y="58"/>
                  <a:pt x="74" y="57"/>
                </a:cubicBezTo>
                <a:cubicBezTo>
                  <a:pt x="73" y="57"/>
                  <a:pt x="73" y="58"/>
                  <a:pt x="72" y="57"/>
                </a:cubicBezTo>
                <a:cubicBezTo>
                  <a:pt x="70" y="57"/>
                  <a:pt x="70" y="59"/>
                  <a:pt x="69" y="59"/>
                </a:cubicBezTo>
                <a:cubicBezTo>
                  <a:pt x="70" y="61"/>
                  <a:pt x="69" y="62"/>
                  <a:pt x="68" y="63"/>
                </a:cubicBezTo>
                <a:cubicBezTo>
                  <a:pt x="67" y="63"/>
                  <a:pt x="67" y="63"/>
                  <a:pt x="66" y="63"/>
                </a:cubicBezTo>
                <a:cubicBezTo>
                  <a:pt x="66" y="63"/>
                  <a:pt x="65" y="62"/>
                  <a:pt x="64" y="63"/>
                </a:cubicBezTo>
                <a:cubicBezTo>
                  <a:pt x="64" y="61"/>
                  <a:pt x="64" y="61"/>
                  <a:pt x="64" y="60"/>
                </a:cubicBezTo>
                <a:cubicBezTo>
                  <a:pt x="65" y="60"/>
                  <a:pt x="64" y="58"/>
                  <a:pt x="64" y="57"/>
                </a:cubicBezTo>
                <a:cubicBezTo>
                  <a:pt x="66" y="57"/>
                  <a:pt x="67" y="57"/>
                  <a:pt x="68" y="57"/>
                </a:cubicBezTo>
                <a:cubicBezTo>
                  <a:pt x="68" y="57"/>
                  <a:pt x="68" y="56"/>
                  <a:pt x="68" y="56"/>
                </a:cubicBezTo>
                <a:cubicBezTo>
                  <a:pt x="69" y="55"/>
                  <a:pt x="67" y="55"/>
                  <a:pt x="67" y="54"/>
                </a:cubicBezTo>
                <a:cubicBezTo>
                  <a:pt x="67" y="54"/>
                  <a:pt x="66" y="54"/>
                  <a:pt x="66" y="54"/>
                </a:cubicBezTo>
                <a:cubicBezTo>
                  <a:pt x="66" y="53"/>
                  <a:pt x="66" y="53"/>
                  <a:pt x="67" y="52"/>
                </a:cubicBezTo>
                <a:cubicBezTo>
                  <a:pt x="68" y="52"/>
                  <a:pt x="68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8" y="51"/>
                  <a:pt x="67" y="51"/>
                  <a:pt x="65" y="51"/>
                </a:cubicBezTo>
                <a:cubicBezTo>
                  <a:pt x="65" y="50"/>
                  <a:pt x="66" y="50"/>
                  <a:pt x="67" y="50"/>
                </a:cubicBezTo>
                <a:cubicBezTo>
                  <a:pt x="66" y="50"/>
                  <a:pt x="66" y="49"/>
                  <a:pt x="66" y="48"/>
                </a:cubicBezTo>
                <a:cubicBezTo>
                  <a:pt x="66" y="48"/>
                  <a:pt x="67" y="48"/>
                  <a:pt x="67" y="47"/>
                </a:cubicBezTo>
                <a:cubicBezTo>
                  <a:pt x="67" y="46"/>
                  <a:pt x="67" y="46"/>
                  <a:pt x="66" y="46"/>
                </a:cubicBezTo>
                <a:cubicBezTo>
                  <a:pt x="66" y="45"/>
                  <a:pt x="66" y="44"/>
                  <a:pt x="66" y="42"/>
                </a:cubicBezTo>
                <a:cubicBezTo>
                  <a:pt x="67" y="42"/>
                  <a:pt x="67" y="42"/>
                  <a:pt x="68" y="42"/>
                </a:cubicBezTo>
                <a:cubicBezTo>
                  <a:pt x="68" y="43"/>
                  <a:pt x="68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cubicBezTo>
                  <a:pt x="68" y="45"/>
                  <a:pt x="69" y="45"/>
                  <a:pt x="69" y="47"/>
                </a:cubicBezTo>
                <a:cubicBezTo>
                  <a:pt x="69" y="48"/>
                  <a:pt x="70" y="48"/>
                  <a:pt x="70" y="48"/>
                </a:cubicBezTo>
                <a:cubicBezTo>
                  <a:pt x="69" y="49"/>
                  <a:pt x="69" y="50"/>
                  <a:pt x="69" y="51"/>
                </a:cubicBezTo>
                <a:cubicBezTo>
                  <a:pt x="70" y="51"/>
                  <a:pt x="69" y="49"/>
                  <a:pt x="71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8"/>
                  <a:pt x="73" y="47"/>
                  <a:pt x="73" y="47"/>
                </a:cubicBezTo>
                <a:cubicBezTo>
                  <a:pt x="73" y="47"/>
                  <a:pt x="73" y="46"/>
                  <a:pt x="73" y="46"/>
                </a:cubicBezTo>
                <a:cubicBezTo>
                  <a:pt x="73" y="45"/>
                  <a:pt x="73" y="45"/>
                  <a:pt x="74" y="44"/>
                </a:cubicBezTo>
                <a:cubicBezTo>
                  <a:pt x="74" y="44"/>
                  <a:pt x="72" y="44"/>
                  <a:pt x="72" y="44"/>
                </a:cubicBezTo>
                <a:cubicBezTo>
                  <a:pt x="72" y="42"/>
                  <a:pt x="72" y="41"/>
                  <a:pt x="72" y="40"/>
                </a:cubicBezTo>
                <a:cubicBezTo>
                  <a:pt x="72" y="39"/>
                  <a:pt x="72" y="37"/>
                  <a:pt x="74" y="37"/>
                </a:cubicBezTo>
                <a:cubicBezTo>
                  <a:pt x="74" y="37"/>
                  <a:pt x="74" y="37"/>
                  <a:pt x="74" y="36"/>
                </a:cubicBezTo>
                <a:cubicBezTo>
                  <a:pt x="74" y="36"/>
                  <a:pt x="74" y="36"/>
                  <a:pt x="74" y="37"/>
                </a:cubicBezTo>
                <a:cubicBezTo>
                  <a:pt x="75" y="36"/>
                  <a:pt x="76" y="35"/>
                  <a:pt x="76" y="33"/>
                </a:cubicBezTo>
                <a:cubicBezTo>
                  <a:pt x="77" y="33"/>
                  <a:pt x="78" y="32"/>
                  <a:pt x="79" y="31"/>
                </a:cubicBezTo>
                <a:cubicBezTo>
                  <a:pt x="79" y="31"/>
                  <a:pt x="79" y="30"/>
                  <a:pt x="79" y="31"/>
                </a:cubicBezTo>
                <a:cubicBezTo>
                  <a:pt x="80" y="30"/>
                  <a:pt x="81" y="30"/>
                  <a:pt x="81" y="29"/>
                </a:cubicBezTo>
                <a:cubicBezTo>
                  <a:pt x="82" y="29"/>
                  <a:pt x="83" y="29"/>
                  <a:pt x="83" y="29"/>
                </a:cubicBezTo>
                <a:cubicBezTo>
                  <a:pt x="84" y="29"/>
                  <a:pt x="84" y="30"/>
                  <a:pt x="85" y="31"/>
                </a:cubicBezTo>
                <a:cubicBezTo>
                  <a:pt x="86" y="31"/>
                  <a:pt x="86" y="31"/>
                  <a:pt x="87" y="32"/>
                </a:cubicBezTo>
                <a:cubicBezTo>
                  <a:pt x="88" y="32"/>
                  <a:pt x="90" y="33"/>
                  <a:pt x="89" y="35"/>
                </a:cubicBezTo>
                <a:cubicBezTo>
                  <a:pt x="91" y="35"/>
                  <a:pt x="91" y="33"/>
                  <a:pt x="91" y="32"/>
                </a:cubicBezTo>
                <a:cubicBezTo>
                  <a:pt x="91" y="32"/>
                  <a:pt x="92" y="32"/>
                  <a:pt x="92" y="32"/>
                </a:cubicBezTo>
                <a:cubicBezTo>
                  <a:pt x="92" y="33"/>
                  <a:pt x="92" y="33"/>
                  <a:pt x="92" y="34"/>
                </a:cubicBezTo>
                <a:cubicBezTo>
                  <a:pt x="94" y="33"/>
                  <a:pt x="94" y="32"/>
                  <a:pt x="95" y="32"/>
                </a:cubicBezTo>
                <a:cubicBezTo>
                  <a:pt x="97" y="32"/>
                  <a:pt x="98" y="32"/>
                  <a:pt x="99" y="32"/>
                </a:cubicBezTo>
                <a:cubicBezTo>
                  <a:pt x="99" y="31"/>
                  <a:pt x="97" y="31"/>
                  <a:pt x="98" y="30"/>
                </a:cubicBezTo>
                <a:cubicBezTo>
                  <a:pt x="99" y="30"/>
                  <a:pt x="99" y="31"/>
                  <a:pt x="101" y="31"/>
                </a:cubicBezTo>
                <a:cubicBezTo>
                  <a:pt x="102" y="30"/>
                  <a:pt x="103" y="29"/>
                  <a:pt x="103" y="28"/>
                </a:cubicBezTo>
                <a:cubicBezTo>
                  <a:pt x="104" y="27"/>
                  <a:pt x="104" y="28"/>
                  <a:pt x="105" y="29"/>
                </a:cubicBezTo>
                <a:cubicBezTo>
                  <a:pt x="106" y="29"/>
                  <a:pt x="105" y="28"/>
                  <a:pt x="106" y="28"/>
                </a:cubicBezTo>
                <a:cubicBezTo>
                  <a:pt x="106" y="29"/>
                  <a:pt x="106" y="29"/>
                  <a:pt x="106" y="30"/>
                </a:cubicBezTo>
                <a:cubicBezTo>
                  <a:pt x="107" y="30"/>
                  <a:pt x="107" y="29"/>
                  <a:pt x="107" y="28"/>
                </a:cubicBezTo>
                <a:cubicBezTo>
                  <a:pt x="108" y="28"/>
                  <a:pt x="108" y="29"/>
                  <a:pt x="109" y="29"/>
                </a:cubicBezTo>
                <a:cubicBezTo>
                  <a:pt x="109" y="28"/>
                  <a:pt x="108" y="28"/>
                  <a:pt x="108" y="27"/>
                </a:cubicBezTo>
                <a:cubicBezTo>
                  <a:pt x="108" y="26"/>
                  <a:pt x="109" y="27"/>
                  <a:pt x="110" y="27"/>
                </a:cubicBezTo>
                <a:cubicBezTo>
                  <a:pt x="110" y="27"/>
                  <a:pt x="110" y="26"/>
                  <a:pt x="110" y="25"/>
                </a:cubicBezTo>
                <a:cubicBezTo>
                  <a:pt x="111" y="25"/>
                  <a:pt x="111" y="25"/>
                  <a:pt x="112" y="25"/>
                </a:cubicBezTo>
                <a:cubicBezTo>
                  <a:pt x="113" y="25"/>
                  <a:pt x="114" y="24"/>
                  <a:pt x="115" y="23"/>
                </a:cubicBezTo>
                <a:cubicBezTo>
                  <a:pt x="115" y="23"/>
                  <a:pt x="115" y="24"/>
                  <a:pt x="115" y="24"/>
                </a:cubicBezTo>
                <a:cubicBezTo>
                  <a:pt x="116" y="24"/>
                  <a:pt x="116" y="23"/>
                  <a:pt x="117" y="23"/>
                </a:cubicBezTo>
                <a:cubicBezTo>
                  <a:pt x="117" y="22"/>
                  <a:pt x="117" y="22"/>
                  <a:pt x="118" y="21"/>
                </a:cubicBezTo>
                <a:cubicBezTo>
                  <a:pt x="119" y="21"/>
                  <a:pt x="119" y="22"/>
                  <a:pt x="119" y="23"/>
                </a:cubicBezTo>
                <a:cubicBezTo>
                  <a:pt x="120" y="23"/>
                  <a:pt x="121" y="23"/>
                  <a:pt x="122" y="22"/>
                </a:cubicBezTo>
                <a:cubicBezTo>
                  <a:pt x="122" y="23"/>
                  <a:pt x="123" y="23"/>
                  <a:pt x="124" y="24"/>
                </a:cubicBezTo>
                <a:cubicBezTo>
                  <a:pt x="124" y="25"/>
                  <a:pt x="123" y="25"/>
                  <a:pt x="123" y="26"/>
                </a:cubicBezTo>
                <a:cubicBezTo>
                  <a:pt x="124" y="26"/>
                  <a:pt x="125" y="26"/>
                  <a:pt x="125" y="26"/>
                </a:cubicBezTo>
                <a:cubicBezTo>
                  <a:pt x="126" y="27"/>
                  <a:pt x="126" y="26"/>
                  <a:pt x="126" y="26"/>
                </a:cubicBezTo>
                <a:cubicBezTo>
                  <a:pt x="127" y="27"/>
                  <a:pt x="127" y="27"/>
                  <a:pt x="128" y="27"/>
                </a:cubicBezTo>
                <a:cubicBezTo>
                  <a:pt x="133" y="32"/>
                  <a:pt x="138" y="38"/>
                  <a:pt x="141" y="45"/>
                </a:cubicBezTo>
                <a:close/>
                <a:moveTo>
                  <a:pt x="146" y="58"/>
                </a:move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7"/>
                  <a:pt x="146" y="57"/>
                </a:cubicBezTo>
                <a:cubicBezTo>
                  <a:pt x="145" y="57"/>
                  <a:pt x="145" y="59"/>
                  <a:pt x="144" y="58"/>
                </a:cubicBezTo>
                <a:cubicBezTo>
                  <a:pt x="144" y="57"/>
                  <a:pt x="145" y="56"/>
                  <a:pt x="144" y="55"/>
                </a:cubicBezTo>
                <a:cubicBezTo>
                  <a:pt x="145" y="55"/>
                  <a:pt x="145" y="55"/>
                  <a:pt x="146" y="55"/>
                </a:cubicBezTo>
                <a:cubicBezTo>
                  <a:pt x="146" y="56"/>
                  <a:pt x="146" y="57"/>
                  <a:pt x="146" y="58"/>
                </a:cubicBezTo>
                <a:close/>
                <a:moveTo>
                  <a:pt x="138" y="83"/>
                </a:moveTo>
                <a:cubicBezTo>
                  <a:pt x="138" y="82"/>
                  <a:pt x="139" y="82"/>
                  <a:pt x="139" y="82"/>
                </a:cubicBezTo>
                <a:cubicBezTo>
                  <a:pt x="139" y="81"/>
                  <a:pt x="139" y="80"/>
                  <a:pt x="140" y="80"/>
                </a:cubicBezTo>
                <a:cubicBezTo>
                  <a:pt x="140" y="80"/>
                  <a:pt x="141" y="81"/>
                  <a:pt x="141" y="81"/>
                </a:cubicBezTo>
                <a:cubicBezTo>
                  <a:pt x="141" y="82"/>
                  <a:pt x="142" y="82"/>
                  <a:pt x="142" y="83"/>
                </a:cubicBezTo>
                <a:cubicBezTo>
                  <a:pt x="141" y="83"/>
                  <a:pt x="140" y="83"/>
                  <a:pt x="140" y="84"/>
                </a:cubicBezTo>
                <a:cubicBezTo>
                  <a:pt x="139" y="84"/>
                  <a:pt x="139" y="84"/>
                  <a:pt x="139" y="83"/>
                </a:cubicBezTo>
                <a:cubicBezTo>
                  <a:pt x="139" y="83"/>
                  <a:pt x="138" y="83"/>
                  <a:pt x="138" y="83"/>
                </a:cubicBezTo>
                <a:close/>
                <a:moveTo>
                  <a:pt x="139" y="94"/>
                </a:moveTo>
                <a:cubicBezTo>
                  <a:pt x="138" y="95"/>
                  <a:pt x="138" y="94"/>
                  <a:pt x="137" y="93"/>
                </a:cubicBezTo>
                <a:cubicBezTo>
                  <a:pt x="137" y="94"/>
                  <a:pt x="137" y="94"/>
                  <a:pt x="137" y="95"/>
                </a:cubicBezTo>
                <a:cubicBezTo>
                  <a:pt x="135" y="94"/>
                  <a:pt x="136" y="91"/>
                  <a:pt x="137" y="90"/>
                </a:cubicBezTo>
                <a:cubicBezTo>
                  <a:pt x="137" y="91"/>
                  <a:pt x="139" y="90"/>
                  <a:pt x="139" y="92"/>
                </a:cubicBezTo>
                <a:cubicBezTo>
                  <a:pt x="139" y="92"/>
                  <a:pt x="138" y="92"/>
                  <a:pt x="138" y="92"/>
                </a:cubicBezTo>
                <a:cubicBezTo>
                  <a:pt x="138" y="93"/>
                  <a:pt x="138" y="93"/>
                  <a:pt x="139" y="94"/>
                </a:cubicBezTo>
                <a:close/>
                <a:moveTo>
                  <a:pt x="136" y="91"/>
                </a:moveTo>
                <a:cubicBezTo>
                  <a:pt x="135" y="92"/>
                  <a:pt x="135" y="93"/>
                  <a:pt x="134" y="94"/>
                </a:cubicBezTo>
                <a:cubicBezTo>
                  <a:pt x="134" y="94"/>
                  <a:pt x="135" y="94"/>
                  <a:pt x="135" y="94"/>
                </a:cubicBezTo>
                <a:cubicBezTo>
                  <a:pt x="135" y="95"/>
                  <a:pt x="134" y="94"/>
                  <a:pt x="134" y="95"/>
                </a:cubicBezTo>
                <a:cubicBezTo>
                  <a:pt x="133" y="95"/>
                  <a:pt x="133" y="94"/>
                  <a:pt x="131" y="94"/>
                </a:cubicBezTo>
                <a:cubicBezTo>
                  <a:pt x="131" y="93"/>
                  <a:pt x="130" y="92"/>
                  <a:pt x="130" y="91"/>
                </a:cubicBezTo>
                <a:cubicBezTo>
                  <a:pt x="130" y="89"/>
                  <a:pt x="134" y="89"/>
                  <a:pt x="134" y="86"/>
                </a:cubicBezTo>
                <a:cubicBezTo>
                  <a:pt x="135" y="86"/>
                  <a:pt x="135" y="87"/>
                  <a:pt x="136" y="87"/>
                </a:cubicBezTo>
                <a:cubicBezTo>
                  <a:pt x="136" y="88"/>
                  <a:pt x="136" y="88"/>
                  <a:pt x="135" y="89"/>
                </a:cubicBezTo>
                <a:cubicBezTo>
                  <a:pt x="136" y="89"/>
                  <a:pt x="135" y="90"/>
                  <a:pt x="136" y="91"/>
                </a:cubicBezTo>
                <a:close/>
                <a:moveTo>
                  <a:pt x="134" y="98"/>
                </a:moveTo>
                <a:cubicBezTo>
                  <a:pt x="131" y="98"/>
                  <a:pt x="130" y="97"/>
                  <a:pt x="128" y="97"/>
                </a:cubicBezTo>
                <a:cubicBezTo>
                  <a:pt x="128" y="96"/>
                  <a:pt x="128" y="96"/>
                  <a:pt x="129" y="95"/>
                </a:cubicBezTo>
                <a:cubicBezTo>
                  <a:pt x="130" y="96"/>
                  <a:pt x="131" y="96"/>
                  <a:pt x="133" y="96"/>
                </a:cubicBezTo>
                <a:cubicBezTo>
                  <a:pt x="133" y="97"/>
                  <a:pt x="134" y="97"/>
                  <a:pt x="134" y="98"/>
                </a:cubicBezTo>
                <a:close/>
                <a:moveTo>
                  <a:pt x="136" y="75"/>
                </a:moveTo>
                <a:cubicBezTo>
                  <a:pt x="136" y="74"/>
                  <a:pt x="135" y="73"/>
                  <a:pt x="135" y="73"/>
                </a:cubicBezTo>
                <a:cubicBezTo>
                  <a:pt x="135" y="72"/>
                  <a:pt x="136" y="72"/>
                  <a:pt x="137" y="72"/>
                </a:cubicBezTo>
                <a:cubicBezTo>
                  <a:pt x="137" y="73"/>
                  <a:pt x="137" y="75"/>
                  <a:pt x="136" y="75"/>
                </a:cubicBezTo>
                <a:close/>
                <a:moveTo>
                  <a:pt x="138" y="77"/>
                </a:moveTo>
                <a:cubicBezTo>
                  <a:pt x="139" y="78"/>
                  <a:pt x="138" y="79"/>
                  <a:pt x="137" y="80"/>
                </a:cubicBezTo>
                <a:cubicBezTo>
                  <a:pt x="137" y="79"/>
                  <a:pt x="136" y="79"/>
                  <a:pt x="136" y="78"/>
                </a:cubicBezTo>
                <a:cubicBezTo>
                  <a:pt x="136" y="76"/>
                  <a:pt x="138" y="76"/>
                  <a:pt x="138" y="77"/>
                </a:cubicBezTo>
                <a:close/>
                <a:moveTo>
                  <a:pt x="144" y="90"/>
                </a:moveTo>
                <a:cubicBezTo>
                  <a:pt x="144" y="92"/>
                  <a:pt x="142" y="92"/>
                  <a:pt x="141" y="91"/>
                </a:cubicBezTo>
                <a:cubicBezTo>
                  <a:pt x="141" y="90"/>
                  <a:pt x="143" y="90"/>
                  <a:pt x="144" y="90"/>
                </a:cubicBezTo>
                <a:close/>
                <a:moveTo>
                  <a:pt x="143" y="66"/>
                </a:moveTo>
                <a:cubicBezTo>
                  <a:pt x="143" y="66"/>
                  <a:pt x="143" y="66"/>
                  <a:pt x="142" y="66"/>
                </a:cubicBezTo>
                <a:cubicBezTo>
                  <a:pt x="142" y="66"/>
                  <a:pt x="141" y="66"/>
                  <a:pt x="141" y="68"/>
                </a:cubicBezTo>
                <a:cubicBezTo>
                  <a:pt x="141" y="67"/>
                  <a:pt x="140" y="67"/>
                  <a:pt x="140" y="66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42" y="65"/>
                  <a:pt x="140" y="66"/>
                  <a:pt x="140" y="65"/>
                </a:cubicBezTo>
                <a:cubicBezTo>
                  <a:pt x="140" y="64"/>
                  <a:pt x="142" y="64"/>
                  <a:pt x="143" y="64"/>
                </a:cubicBezTo>
                <a:cubicBezTo>
                  <a:pt x="144" y="63"/>
                  <a:pt x="144" y="62"/>
                  <a:pt x="145" y="62"/>
                </a:cubicBezTo>
                <a:cubicBezTo>
                  <a:pt x="145" y="62"/>
                  <a:pt x="145" y="61"/>
                  <a:pt x="145" y="61"/>
                </a:cubicBezTo>
                <a:cubicBezTo>
                  <a:pt x="145" y="60"/>
                  <a:pt x="145" y="59"/>
                  <a:pt x="145" y="58"/>
                </a:cubicBezTo>
                <a:cubicBezTo>
                  <a:pt x="145" y="58"/>
                  <a:pt x="145" y="58"/>
                  <a:pt x="146" y="58"/>
                </a:cubicBezTo>
                <a:cubicBezTo>
                  <a:pt x="146" y="60"/>
                  <a:pt x="146" y="62"/>
                  <a:pt x="146" y="64"/>
                </a:cubicBezTo>
                <a:cubicBezTo>
                  <a:pt x="145" y="65"/>
                  <a:pt x="144" y="65"/>
                  <a:pt x="143" y="66"/>
                </a:cubicBezTo>
                <a:close/>
                <a:moveTo>
                  <a:pt x="144" y="51"/>
                </a:moveTo>
                <a:cubicBezTo>
                  <a:pt x="145" y="52"/>
                  <a:pt x="145" y="53"/>
                  <a:pt x="145" y="54"/>
                </a:cubicBezTo>
                <a:cubicBezTo>
                  <a:pt x="144" y="54"/>
                  <a:pt x="144" y="53"/>
                  <a:pt x="144" y="51"/>
                </a:cubicBezTo>
                <a:close/>
                <a:moveTo>
                  <a:pt x="122" y="87"/>
                </a:moveTo>
                <a:cubicBezTo>
                  <a:pt x="123" y="87"/>
                  <a:pt x="124" y="88"/>
                  <a:pt x="124" y="87"/>
                </a:cubicBezTo>
                <a:cubicBezTo>
                  <a:pt x="124" y="87"/>
                  <a:pt x="124" y="88"/>
                  <a:pt x="125" y="87"/>
                </a:cubicBezTo>
                <a:cubicBezTo>
                  <a:pt x="124" y="88"/>
                  <a:pt x="125" y="89"/>
                  <a:pt x="125" y="89"/>
                </a:cubicBezTo>
                <a:cubicBezTo>
                  <a:pt x="126" y="90"/>
                  <a:pt x="127" y="91"/>
                  <a:pt x="127" y="91"/>
                </a:cubicBezTo>
                <a:cubicBezTo>
                  <a:pt x="127" y="93"/>
                  <a:pt x="128" y="94"/>
                  <a:pt x="128" y="95"/>
                </a:cubicBezTo>
                <a:cubicBezTo>
                  <a:pt x="127" y="95"/>
                  <a:pt x="126" y="94"/>
                  <a:pt x="125" y="93"/>
                </a:cubicBezTo>
                <a:cubicBezTo>
                  <a:pt x="126" y="90"/>
                  <a:pt x="122" y="90"/>
                  <a:pt x="122" y="87"/>
                </a:cubicBezTo>
                <a:close/>
                <a:moveTo>
                  <a:pt x="114" y="84"/>
                </a:moveTo>
                <a:cubicBezTo>
                  <a:pt x="115" y="84"/>
                  <a:pt x="115" y="85"/>
                  <a:pt x="115" y="86"/>
                </a:cubicBezTo>
                <a:cubicBezTo>
                  <a:pt x="115" y="86"/>
                  <a:pt x="115" y="87"/>
                  <a:pt x="114" y="86"/>
                </a:cubicBezTo>
                <a:cubicBezTo>
                  <a:pt x="113" y="86"/>
                  <a:pt x="115" y="85"/>
                  <a:pt x="114" y="84"/>
                </a:cubicBezTo>
                <a:close/>
                <a:moveTo>
                  <a:pt x="97" y="106"/>
                </a:moveTo>
                <a:cubicBezTo>
                  <a:pt x="96" y="106"/>
                  <a:pt x="96" y="107"/>
                  <a:pt x="96" y="107"/>
                </a:cubicBezTo>
                <a:cubicBezTo>
                  <a:pt x="96" y="107"/>
                  <a:pt x="96" y="108"/>
                  <a:pt x="96" y="108"/>
                </a:cubicBezTo>
                <a:cubicBezTo>
                  <a:pt x="95" y="110"/>
                  <a:pt x="96" y="110"/>
                  <a:pt x="95" y="111"/>
                </a:cubicBezTo>
                <a:cubicBezTo>
                  <a:pt x="94" y="111"/>
                  <a:pt x="94" y="112"/>
                  <a:pt x="93" y="112"/>
                </a:cubicBezTo>
                <a:cubicBezTo>
                  <a:pt x="92" y="111"/>
                  <a:pt x="93" y="110"/>
                  <a:pt x="93" y="108"/>
                </a:cubicBezTo>
                <a:cubicBezTo>
                  <a:pt x="93" y="108"/>
                  <a:pt x="93" y="107"/>
                  <a:pt x="93" y="107"/>
                </a:cubicBezTo>
                <a:cubicBezTo>
                  <a:pt x="93" y="106"/>
                  <a:pt x="93" y="106"/>
                  <a:pt x="93" y="105"/>
                </a:cubicBezTo>
                <a:cubicBezTo>
                  <a:pt x="94" y="104"/>
                  <a:pt x="94" y="103"/>
                  <a:pt x="95" y="103"/>
                </a:cubicBezTo>
                <a:cubicBezTo>
                  <a:pt x="95" y="102"/>
                  <a:pt x="96" y="101"/>
                  <a:pt x="96" y="100"/>
                </a:cubicBezTo>
                <a:cubicBezTo>
                  <a:pt x="97" y="100"/>
                  <a:pt x="96" y="102"/>
                  <a:pt x="97" y="102"/>
                </a:cubicBezTo>
                <a:cubicBezTo>
                  <a:pt x="97" y="104"/>
                  <a:pt x="96" y="105"/>
                  <a:pt x="97" y="106"/>
                </a:cubicBezTo>
                <a:close/>
                <a:moveTo>
                  <a:pt x="43" y="132"/>
                </a:moveTo>
                <a:cubicBezTo>
                  <a:pt x="43" y="131"/>
                  <a:pt x="44" y="131"/>
                  <a:pt x="44" y="132"/>
                </a:cubicBezTo>
                <a:cubicBezTo>
                  <a:pt x="43" y="132"/>
                  <a:pt x="43" y="132"/>
                  <a:pt x="43" y="132"/>
                </a:cubicBezTo>
                <a:close/>
                <a:moveTo>
                  <a:pt x="52" y="41"/>
                </a:moveTo>
                <a:cubicBezTo>
                  <a:pt x="51" y="41"/>
                  <a:pt x="51" y="42"/>
                  <a:pt x="51" y="42"/>
                </a:cubicBezTo>
                <a:cubicBezTo>
                  <a:pt x="50" y="42"/>
                  <a:pt x="50" y="41"/>
                  <a:pt x="50" y="41"/>
                </a:cubicBezTo>
                <a:cubicBezTo>
                  <a:pt x="49" y="41"/>
                  <a:pt x="49" y="41"/>
                  <a:pt x="48" y="41"/>
                </a:cubicBezTo>
                <a:cubicBezTo>
                  <a:pt x="47" y="39"/>
                  <a:pt x="48" y="36"/>
                  <a:pt x="46" y="35"/>
                </a:cubicBezTo>
                <a:cubicBezTo>
                  <a:pt x="46" y="34"/>
                  <a:pt x="47" y="34"/>
                  <a:pt x="47" y="33"/>
                </a:cubicBezTo>
                <a:cubicBezTo>
                  <a:pt x="47" y="33"/>
                  <a:pt x="48" y="32"/>
                  <a:pt x="48" y="32"/>
                </a:cubicBezTo>
                <a:cubicBezTo>
                  <a:pt x="48" y="31"/>
                  <a:pt x="47" y="31"/>
                  <a:pt x="46" y="30"/>
                </a:cubicBezTo>
                <a:cubicBezTo>
                  <a:pt x="47" y="30"/>
                  <a:pt x="48" y="30"/>
                  <a:pt x="48" y="29"/>
                </a:cubicBezTo>
                <a:cubicBezTo>
                  <a:pt x="47" y="28"/>
                  <a:pt x="47" y="30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7"/>
                  <a:pt x="46" y="26"/>
                  <a:pt x="46" y="25"/>
                </a:cubicBezTo>
                <a:cubicBezTo>
                  <a:pt x="44" y="25"/>
                  <a:pt x="44" y="25"/>
                  <a:pt x="43" y="24"/>
                </a:cubicBezTo>
                <a:cubicBezTo>
                  <a:pt x="42" y="24"/>
                  <a:pt x="43" y="25"/>
                  <a:pt x="42" y="25"/>
                </a:cubicBezTo>
                <a:cubicBezTo>
                  <a:pt x="41" y="24"/>
                  <a:pt x="40" y="24"/>
                  <a:pt x="40" y="23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1"/>
                  <a:pt x="42" y="22"/>
                  <a:pt x="41" y="22"/>
                </a:cubicBezTo>
                <a:cubicBezTo>
                  <a:pt x="41" y="22"/>
                  <a:pt x="40" y="22"/>
                  <a:pt x="40" y="22"/>
                </a:cubicBezTo>
                <a:cubicBezTo>
                  <a:pt x="40" y="22"/>
                  <a:pt x="40" y="22"/>
                  <a:pt x="39" y="22"/>
                </a:cubicBezTo>
                <a:cubicBezTo>
                  <a:pt x="39" y="21"/>
                  <a:pt x="40" y="21"/>
                  <a:pt x="41" y="21"/>
                </a:cubicBezTo>
                <a:cubicBezTo>
                  <a:pt x="41" y="20"/>
                  <a:pt x="43" y="20"/>
                  <a:pt x="43" y="20"/>
                </a:cubicBezTo>
                <a:cubicBezTo>
                  <a:pt x="43" y="19"/>
                  <a:pt x="42" y="19"/>
                  <a:pt x="42" y="18"/>
                </a:cubicBezTo>
                <a:cubicBezTo>
                  <a:pt x="45" y="18"/>
                  <a:pt x="46" y="16"/>
                  <a:pt x="48" y="16"/>
                </a:cubicBezTo>
                <a:cubicBezTo>
                  <a:pt x="50" y="16"/>
                  <a:pt x="51" y="16"/>
                  <a:pt x="53" y="16"/>
                </a:cubicBezTo>
                <a:cubicBezTo>
                  <a:pt x="53" y="16"/>
                  <a:pt x="52" y="15"/>
                  <a:pt x="52" y="14"/>
                </a:cubicBezTo>
                <a:cubicBezTo>
                  <a:pt x="53" y="13"/>
                  <a:pt x="54" y="14"/>
                  <a:pt x="55" y="14"/>
                </a:cubicBezTo>
                <a:cubicBezTo>
                  <a:pt x="56" y="13"/>
                  <a:pt x="59" y="14"/>
                  <a:pt x="59" y="13"/>
                </a:cubicBezTo>
                <a:cubicBezTo>
                  <a:pt x="60" y="13"/>
                  <a:pt x="60" y="13"/>
                  <a:pt x="61" y="14"/>
                </a:cubicBezTo>
                <a:cubicBezTo>
                  <a:pt x="61" y="13"/>
                  <a:pt x="62" y="13"/>
                  <a:pt x="63" y="14"/>
                </a:cubicBezTo>
                <a:cubicBezTo>
                  <a:pt x="64" y="14"/>
                  <a:pt x="65" y="14"/>
                  <a:pt x="66" y="14"/>
                </a:cubicBezTo>
                <a:cubicBezTo>
                  <a:pt x="65" y="16"/>
                  <a:pt x="63" y="15"/>
                  <a:pt x="63" y="16"/>
                </a:cubicBezTo>
                <a:cubicBezTo>
                  <a:pt x="64" y="17"/>
                  <a:pt x="65" y="16"/>
                  <a:pt x="66" y="16"/>
                </a:cubicBezTo>
                <a:cubicBezTo>
                  <a:pt x="67" y="16"/>
                  <a:pt x="67" y="17"/>
                  <a:pt x="67" y="17"/>
                </a:cubicBezTo>
                <a:cubicBezTo>
                  <a:pt x="67" y="17"/>
                  <a:pt x="69" y="17"/>
                  <a:pt x="68" y="18"/>
                </a:cubicBezTo>
                <a:cubicBezTo>
                  <a:pt x="68" y="19"/>
                  <a:pt x="67" y="18"/>
                  <a:pt x="66" y="18"/>
                </a:cubicBezTo>
                <a:cubicBezTo>
                  <a:pt x="66" y="18"/>
                  <a:pt x="66" y="19"/>
                  <a:pt x="65" y="19"/>
                </a:cubicBezTo>
                <a:cubicBezTo>
                  <a:pt x="65" y="20"/>
                  <a:pt x="65" y="20"/>
                  <a:pt x="65" y="21"/>
                </a:cubicBezTo>
                <a:cubicBezTo>
                  <a:pt x="64" y="20"/>
                  <a:pt x="65" y="21"/>
                  <a:pt x="64" y="21"/>
                </a:cubicBezTo>
                <a:cubicBezTo>
                  <a:pt x="64" y="22"/>
                  <a:pt x="66" y="22"/>
                  <a:pt x="66" y="23"/>
                </a:cubicBezTo>
                <a:cubicBezTo>
                  <a:pt x="65" y="23"/>
                  <a:pt x="64" y="23"/>
                  <a:pt x="64" y="23"/>
                </a:cubicBezTo>
                <a:cubicBezTo>
                  <a:pt x="64" y="25"/>
                  <a:pt x="65" y="27"/>
                  <a:pt x="63" y="28"/>
                </a:cubicBezTo>
                <a:cubicBezTo>
                  <a:pt x="63" y="28"/>
                  <a:pt x="63" y="28"/>
                  <a:pt x="63" y="29"/>
                </a:cubicBezTo>
                <a:cubicBezTo>
                  <a:pt x="63" y="29"/>
                  <a:pt x="62" y="29"/>
                  <a:pt x="62" y="29"/>
                </a:cubicBezTo>
                <a:cubicBezTo>
                  <a:pt x="61" y="29"/>
                  <a:pt x="63" y="30"/>
                  <a:pt x="63" y="30"/>
                </a:cubicBezTo>
                <a:cubicBezTo>
                  <a:pt x="61" y="30"/>
                  <a:pt x="61" y="30"/>
                  <a:pt x="60" y="29"/>
                </a:cubicBezTo>
                <a:cubicBezTo>
                  <a:pt x="59" y="29"/>
                  <a:pt x="59" y="30"/>
                  <a:pt x="59" y="30"/>
                </a:cubicBezTo>
                <a:cubicBezTo>
                  <a:pt x="60" y="30"/>
                  <a:pt x="61" y="31"/>
                  <a:pt x="61" y="30"/>
                </a:cubicBezTo>
                <a:cubicBezTo>
                  <a:pt x="62" y="31"/>
                  <a:pt x="60" y="32"/>
                  <a:pt x="60" y="33"/>
                </a:cubicBezTo>
                <a:cubicBezTo>
                  <a:pt x="59" y="33"/>
                  <a:pt x="58" y="34"/>
                  <a:pt x="57" y="34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35"/>
                  <a:pt x="55" y="36"/>
                  <a:pt x="54" y="35"/>
                </a:cubicBezTo>
                <a:cubicBezTo>
                  <a:pt x="53" y="35"/>
                  <a:pt x="53" y="37"/>
                  <a:pt x="53" y="37"/>
                </a:cubicBezTo>
                <a:cubicBezTo>
                  <a:pt x="53" y="39"/>
                  <a:pt x="52" y="39"/>
                  <a:pt x="52" y="41"/>
                </a:cubicBezTo>
                <a:close/>
                <a:moveTo>
                  <a:pt x="78" y="19"/>
                </a:moveTo>
                <a:cubicBezTo>
                  <a:pt x="79" y="19"/>
                  <a:pt x="79" y="20"/>
                  <a:pt x="79" y="20"/>
                </a:cubicBezTo>
                <a:cubicBezTo>
                  <a:pt x="80" y="21"/>
                  <a:pt x="81" y="21"/>
                  <a:pt x="81" y="23"/>
                </a:cubicBezTo>
                <a:cubicBezTo>
                  <a:pt x="79" y="23"/>
                  <a:pt x="79" y="22"/>
                  <a:pt x="78" y="21"/>
                </a:cubicBezTo>
                <a:cubicBezTo>
                  <a:pt x="78" y="22"/>
                  <a:pt x="78" y="23"/>
                  <a:pt x="78" y="25"/>
                </a:cubicBezTo>
                <a:cubicBezTo>
                  <a:pt x="77" y="25"/>
                  <a:pt x="76" y="25"/>
                  <a:pt x="77" y="24"/>
                </a:cubicBezTo>
                <a:cubicBezTo>
                  <a:pt x="76" y="24"/>
                  <a:pt x="75" y="23"/>
                  <a:pt x="75" y="23"/>
                </a:cubicBezTo>
                <a:cubicBezTo>
                  <a:pt x="75" y="22"/>
                  <a:pt x="76" y="22"/>
                  <a:pt x="76" y="21"/>
                </a:cubicBezTo>
                <a:cubicBezTo>
                  <a:pt x="75" y="21"/>
                  <a:pt x="75" y="22"/>
                  <a:pt x="74" y="22"/>
                </a:cubicBezTo>
                <a:cubicBezTo>
                  <a:pt x="73" y="21"/>
                  <a:pt x="74" y="21"/>
                  <a:pt x="74" y="20"/>
                </a:cubicBezTo>
                <a:cubicBezTo>
                  <a:pt x="74" y="20"/>
                  <a:pt x="73" y="20"/>
                  <a:pt x="73" y="19"/>
                </a:cubicBezTo>
                <a:cubicBezTo>
                  <a:pt x="73" y="16"/>
                  <a:pt x="75" y="18"/>
                  <a:pt x="76" y="19"/>
                </a:cubicBezTo>
                <a:cubicBezTo>
                  <a:pt x="76" y="19"/>
                  <a:pt x="75" y="18"/>
                  <a:pt x="76" y="17"/>
                </a:cubicBezTo>
                <a:cubicBezTo>
                  <a:pt x="77" y="17"/>
                  <a:pt x="78" y="18"/>
                  <a:pt x="77" y="19"/>
                </a:cubicBezTo>
                <a:cubicBezTo>
                  <a:pt x="77" y="19"/>
                  <a:pt x="78" y="19"/>
                  <a:pt x="78" y="19"/>
                </a:cubicBezTo>
                <a:close/>
                <a:moveTo>
                  <a:pt x="78" y="17"/>
                </a:moveTo>
                <a:cubicBezTo>
                  <a:pt x="80" y="17"/>
                  <a:pt x="82" y="17"/>
                  <a:pt x="84" y="17"/>
                </a:cubicBezTo>
                <a:cubicBezTo>
                  <a:pt x="84" y="19"/>
                  <a:pt x="83" y="18"/>
                  <a:pt x="83" y="19"/>
                </a:cubicBezTo>
                <a:cubicBezTo>
                  <a:pt x="81" y="19"/>
                  <a:pt x="80" y="18"/>
                  <a:pt x="78" y="18"/>
                </a:cubicBezTo>
                <a:cubicBezTo>
                  <a:pt x="78" y="18"/>
                  <a:pt x="78" y="17"/>
                  <a:pt x="78" y="17"/>
                </a:cubicBezTo>
                <a:close/>
                <a:moveTo>
                  <a:pt x="66" y="49"/>
                </a:moveTo>
                <a:cubicBezTo>
                  <a:pt x="65" y="49"/>
                  <a:pt x="64" y="49"/>
                  <a:pt x="64" y="49"/>
                </a:cubicBezTo>
                <a:cubicBezTo>
                  <a:pt x="63" y="49"/>
                  <a:pt x="63" y="48"/>
                  <a:pt x="63" y="47"/>
                </a:cubicBezTo>
                <a:cubicBezTo>
                  <a:pt x="64" y="46"/>
                  <a:pt x="64" y="47"/>
                  <a:pt x="64" y="46"/>
                </a:cubicBezTo>
                <a:cubicBezTo>
                  <a:pt x="65" y="46"/>
                  <a:pt x="65" y="46"/>
                  <a:pt x="66" y="46"/>
                </a:cubicBezTo>
                <a:cubicBezTo>
                  <a:pt x="66" y="47"/>
                  <a:pt x="65" y="47"/>
                  <a:pt x="66" y="49"/>
                </a:cubicBezTo>
                <a:close/>
                <a:moveTo>
                  <a:pt x="64" y="38"/>
                </a:moveTo>
                <a:cubicBezTo>
                  <a:pt x="63" y="38"/>
                  <a:pt x="63" y="36"/>
                  <a:pt x="62" y="37"/>
                </a:cubicBezTo>
                <a:cubicBezTo>
                  <a:pt x="62" y="36"/>
                  <a:pt x="63" y="36"/>
                  <a:pt x="63" y="35"/>
                </a:cubicBezTo>
                <a:cubicBezTo>
                  <a:pt x="62" y="35"/>
                  <a:pt x="62" y="36"/>
                  <a:pt x="62" y="35"/>
                </a:cubicBezTo>
                <a:cubicBezTo>
                  <a:pt x="62" y="34"/>
                  <a:pt x="63" y="35"/>
                  <a:pt x="63" y="33"/>
                </a:cubicBezTo>
                <a:cubicBezTo>
                  <a:pt x="63" y="33"/>
                  <a:pt x="63" y="34"/>
                  <a:pt x="64" y="35"/>
                </a:cubicBezTo>
                <a:cubicBezTo>
                  <a:pt x="65" y="34"/>
                  <a:pt x="65" y="35"/>
                  <a:pt x="66" y="34"/>
                </a:cubicBezTo>
                <a:cubicBezTo>
                  <a:pt x="66" y="35"/>
                  <a:pt x="67" y="36"/>
                  <a:pt x="67" y="37"/>
                </a:cubicBezTo>
                <a:cubicBezTo>
                  <a:pt x="67" y="37"/>
                  <a:pt x="66" y="37"/>
                  <a:pt x="66" y="38"/>
                </a:cubicBezTo>
                <a:cubicBezTo>
                  <a:pt x="65" y="38"/>
                  <a:pt x="64" y="37"/>
                  <a:pt x="64" y="38"/>
                </a:cubicBezTo>
                <a:close/>
                <a:moveTo>
                  <a:pt x="96" y="25"/>
                </a:moveTo>
                <a:cubicBezTo>
                  <a:pt x="97" y="24"/>
                  <a:pt x="99" y="23"/>
                  <a:pt x="100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2" y="23"/>
                </a:cubicBezTo>
                <a:cubicBezTo>
                  <a:pt x="102" y="24"/>
                  <a:pt x="101" y="25"/>
                  <a:pt x="99" y="25"/>
                </a:cubicBezTo>
                <a:cubicBezTo>
                  <a:pt x="98" y="25"/>
                  <a:pt x="98" y="27"/>
                  <a:pt x="96" y="27"/>
                </a:cubicBezTo>
                <a:cubicBezTo>
                  <a:pt x="96" y="29"/>
                  <a:pt x="97" y="29"/>
                  <a:pt x="97" y="30"/>
                </a:cubicBezTo>
                <a:cubicBezTo>
                  <a:pt x="97" y="30"/>
                  <a:pt x="96" y="31"/>
                  <a:pt x="96" y="31"/>
                </a:cubicBezTo>
                <a:cubicBezTo>
                  <a:pt x="95" y="30"/>
                  <a:pt x="95" y="30"/>
                  <a:pt x="94" y="29"/>
                </a:cubicBezTo>
                <a:cubicBezTo>
                  <a:pt x="94" y="28"/>
                  <a:pt x="95" y="28"/>
                  <a:pt x="95" y="28"/>
                </a:cubicBezTo>
                <a:cubicBezTo>
                  <a:pt x="95" y="26"/>
                  <a:pt x="96" y="26"/>
                  <a:pt x="96" y="25"/>
                </a:cubicBezTo>
                <a:close/>
                <a:moveTo>
                  <a:pt x="96" y="19"/>
                </a:moveTo>
                <a:cubicBezTo>
                  <a:pt x="96" y="17"/>
                  <a:pt x="98" y="17"/>
                  <a:pt x="98" y="18"/>
                </a:cubicBezTo>
                <a:cubicBezTo>
                  <a:pt x="97" y="18"/>
                  <a:pt x="97" y="20"/>
                  <a:pt x="96" y="19"/>
                </a:cubicBezTo>
                <a:close/>
                <a:moveTo>
                  <a:pt x="112" y="18"/>
                </a:moveTo>
                <a:cubicBezTo>
                  <a:pt x="113" y="18"/>
                  <a:pt x="115" y="18"/>
                  <a:pt x="116" y="19"/>
                </a:cubicBezTo>
                <a:cubicBezTo>
                  <a:pt x="115" y="21"/>
                  <a:pt x="113" y="20"/>
                  <a:pt x="111" y="20"/>
                </a:cubicBezTo>
                <a:cubicBezTo>
                  <a:pt x="112" y="20"/>
                  <a:pt x="111" y="18"/>
                  <a:pt x="112" y="18"/>
                </a:cubicBezTo>
                <a:close/>
                <a:moveTo>
                  <a:pt x="33" y="38"/>
                </a:moveTo>
                <a:cubicBezTo>
                  <a:pt x="33" y="40"/>
                  <a:pt x="31" y="37"/>
                  <a:pt x="31" y="39"/>
                </a:cubicBezTo>
                <a:cubicBezTo>
                  <a:pt x="30" y="39"/>
                  <a:pt x="29" y="39"/>
                  <a:pt x="29" y="38"/>
                </a:cubicBezTo>
                <a:cubicBezTo>
                  <a:pt x="30" y="38"/>
                  <a:pt x="30" y="37"/>
                  <a:pt x="31" y="36"/>
                </a:cubicBezTo>
                <a:cubicBezTo>
                  <a:pt x="31" y="36"/>
                  <a:pt x="31" y="37"/>
                  <a:pt x="32" y="37"/>
                </a:cubicBezTo>
                <a:cubicBezTo>
                  <a:pt x="33" y="37"/>
                  <a:pt x="32" y="38"/>
                  <a:pt x="33" y="38"/>
                </a:cubicBezTo>
                <a:close/>
                <a:moveTo>
                  <a:pt x="37" y="77"/>
                </a:moveTo>
                <a:cubicBezTo>
                  <a:pt x="37" y="78"/>
                  <a:pt x="36" y="78"/>
                  <a:pt x="36" y="78"/>
                </a:cubicBezTo>
                <a:cubicBezTo>
                  <a:pt x="36" y="78"/>
                  <a:pt x="36" y="78"/>
                  <a:pt x="36" y="77"/>
                </a:cubicBezTo>
                <a:cubicBezTo>
                  <a:pt x="36" y="77"/>
                  <a:pt x="37" y="77"/>
                  <a:pt x="37" y="77"/>
                </a:cubicBezTo>
                <a:close/>
                <a:moveTo>
                  <a:pt x="30" y="76"/>
                </a:moveTo>
                <a:cubicBezTo>
                  <a:pt x="29" y="76"/>
                  <a:pt x="29" y="75"/>
                  <a:pt x="28" y="75"/>
                </a:cubicBezTo>
                <a:cubicBezTo>
                  <a:pt x="27" y="74"/>
                  <a:pt x="27" y="75"/>
                  <a:pt x="26" y="75"/>
                </a:cubicBezTo>
                <a:cubicBezTo>
                  <a:pt x="26" y="75"/>
                  <a:pt x="26" y="74"/>
                  <a:pt x="27" y="74"/>
                </a:cubicBezTo>
                <a:cubicBezTo>
                  <a:pt x="28" y="74"/>
                  <a:pt x="29" y="74"/>
                  <a:pt x="30" y="74"/>
                </a:cubicBezTo>
                <a:cubicBezTo>
                  <a:pt x="30" y="75"/>
                  <a:pt x="31" y="75"/>
                  <a:pt x="32" y="75"/>
                </a:cubicBezTo>
                <a:cubicBezTo>
                  <a:pt x="32" y="76"/>
                  <a:pt x="32" y="75"/>
                  <a:pt x="32" y="76"/>
                </a:cubicBezTo>
                <a:cubicBezTo>
                  <a:pt x="33" y="76"/>
                  <a:pt x="35" y="76"/>
                  <a:pt x="35" y="78"/>
                </a:cubicBezTo>
                <a:cubicBezTo>
                  <a:pt x="34" y="78"/>
                  <a:pt x="33" y="78"/>
                  <a:pt x="33" y="78"/>
                </a:cubicBezTo>
                <a:cubicBezTo>
                  <a:pt x="33" y="78"/>
                  <a:pt x="33" y="78"/>
                  <a:pt x="32" y="78"/>
                </a:cubicBezTo>
                <a:cubicBezTo>
                  <a:pt x="32" y="77"/>
                  <a:pt x="31" y="77"/>
                  <a:pt x="32" y="77"/>
                </a:cubicBezTo>
                <a:cubicBezTo>
                  <a:pt x="32" y="76"/>
                  <a:pt x="31" y="77"/>
                  <a:pt x="30" y="76"/>
                </a:cubicBezTo>
                <a:close/>
                <a:moveTo>
                  <a:pt x="31" y="78"/>
                </a:moveTo>
                <a:cubicBezTo>
                  <a:pt x="30" y="78"/>
                  <a:pt x="30" y="78"/>
                  <a:pt x="29" y="78"/>
                </a:cubicBezTo>
                <a:cubicBezTo>
                  <a:pt x="29" y="78"/>
                  <a:pt x="29" y="78"/>
                  <a:pt x="29" y="77"/>
                </a:cubicBezTo>
                <a:cubicBezTo>
                  <a:pt x="30" y="77"/>
                  <a:pt x="31" y="77"/>
                  <a:pt x="31" y="78"/>
                </a:cubicBezTo>
                <a:close/>
                <a:moveTo>
                  <a:pt x="29" y="73"/>
                </a:moveTo>
                <a:cubicBezTo>
                  <a:pt x="29" y="73"/>
                  <a:pt x="29" y="73"/>
                  <a:pt x="29" y="72"/>
                </a:cubicBezTo>
                <a:cubicBezTo>
                  <a:pt x="30" y="72"/>
                  <a:pt x="30" y="73"/>
                  <a:pt x="30" y="73"/>
                </a:cubicBezTo>
                <a:cubicBezTo>
                  <a:pt x="30" y="73"/>
                  <a:pt x="30" y="73"/>
                  <a:pt x="29" y="73"/>
                </a:cubicBezTo>
                <a:close/>
                <a:moveTo>
                  <a:pt x="31" y="72"/>
                </a:moveTo>
                <a:cubicBezTo>
                  <a:pt x="31" y="72"/>
                  <a:pt x="32" y="72"/>
                  <a:pt x="32" y="72"/>
                </a:cubicBezTo>
                <a:cubicBezTo>
                  <a:pt x="32" y="73"/>
                  <a:pt x="32" y="73"/>
                  <a:pt x="32" y="74"/>
                </a:cubicBezTo>
                <a:cubicBezTo>
                  <a:pt x="31" y="74"/>
                  <a:pt x="31" y="73"/>
                  <a:pt x="31" y="72"/>
                </a:cubicBezTo>
                <a:close/>
                <a:moveTo>
                  <a:pt x="32" y="75"/>
                </a:moveTo>
                <a:cubicBezTo>
                  <a:pt x="32" y="74"/>
                  <a:pt x="32" y="74"/>
                  <a:pt x="32" y="73"/>
                </a:cubicBezTo>
                <a:cubicBezTo>
                  <a:pt x="33" y="73"/>
                  <a:pt x="33" y="74"/>
                  <a:pt x="33" y="74"/>
                </a:cubicBezTo>
                <a:cubicBezTo>
                  <a:pt x="34" y="75"/>
                  <a:pt x="34" y="74"/>
                  <a:pt x="34" y="75"/>
                </a:cubicBezTo>
                <a:cubicBezTo>
                  <a:pt x="34" y="76"/>
                  <a:pt x="33" y="76"/>
                  <a:pt x="33" y="74"/>
                </a:cubicBezTo>
                <a:cubicBezTo>
                  <a:pt x="33" y="75"/>
                  <a:pt x="33" y="75"/>
                  <a:pt x="32" y="75"/>
                </a:cubicBezTo>
                <a:close/>
                <a:moveTo>
                  <a:pt x="147" y="97"/>
                </a:moveTo>
                <a:cubicBezTo>
                  <a:pt x="147" y="97"/>
                  <a:pt x="147" y="96"/>
                  <a:pt x="147" y="96"/>
                </a:cubicBezTo>
                <a:cubicBezTo>
                  <a:pt x="146" y="95"/>
                  <a:pt x="144" y="94"/>
                  <a:pt x="143" y="93"/>
                </a:cubicBezTo>
                <a:cubicBezTo>
                  <a:pt x="143" y="93"/>
                  <a:pt x="142" y="94"/>
                  <a:pt x="142" y="93"/>
                </a:cubicBezTo>
                <a:cubicBezTo>
                  <a:pt x="142" y="92"/>
                  <a:pt x="143" y="93"/>
                  <a:pt x="143" y="92"/>
                </a:cubicBezTo>
                <a:cubicBezTo>
                  <a:pt x="144" y="92"/>
                  <a:pt x="143" y="93"/>
                  <a:pt x="144" y="92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6" y="92"/>
                  <a:pt x="146" y="92"/>
                  <a:pt x="147" y="92"/>
                </a:cubicBezTo>
                <a:cubicBezTo>
                  <a:pt x="147" y="92"/>
                  <a:pt x="148" y="92"/>
                  <a:pt x="148" y="92"/>
                </a:cubicBezTo>
                <a:cubicBezTo>
                  <a:pt x="148" y="94"/>
                  <a:pt x="147" y="96"/>
                  <a:pt x="147" y="97"/>
                </a:cubicBezTo>
                <a:close/>
              </a:path>
            </a:pathLst>
          </a:custGeom>
          <a:solidFill>
            <a:srgbClr val="5F6EB3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654"/>
              </a:buClr>
              <a:buSzPts val="1350"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Imago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185" y="3525274"/>
            <a:ext cx="213287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Περίπου 2,3 εκ. άνθρωποι ζουν με ΠΣ παγκοσμίως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1938" marR="0" lvl="1" indent="-17145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Ελλάδα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</a:t>
            </a: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 </a:t>
            </a: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ασθενείς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ΠΣ είναι πιο συχνή στις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γυναίκες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:1)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Ηλικία εμφάνισης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έτη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B8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280" y="2641815"/>
            <a:ext cx="701525" cy="8087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1430" y="3511420"/>
            <a:ext cx="20955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ΠΣ είναι η πιο συχνή μη-τραυματική αιτία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νευρολογικής αναπηρίας σε νεαρούς ενήλικες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Γνωσιακή δυσλειτουργία σε 40-70% των ασθενών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υπάρχει ίαση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59BCE">
                <a:lumMod val="50000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7835" y="2722255"/>
            <a:ext cx="742242" cy="7350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61602" y="3518152"/>
            <a:ext cx="242426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πορεία της νόσου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είναι προβλέψιμη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Χαρακτηρίζεται από οξεία και χρόνια δραστηριότητα της νόσου, η οποία εκδηλώνεται ως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υποτροπές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μακροχρόνια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εξέλιξη της αναπηρίας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2645" y="2264033"/>
            <a:ext cx="1334842" cy="12854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66306" y="3480526"/>
            <a:ext cx="2544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Σημαντικές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επιπτώσεις στην ανεξαρτησία και την ποιότητα ζωής των ασθενών</a:t>
            </a:r>
            <a:r>
              <a:rPr kumimoji="0" lang="el-GR" sz="1050" b="0" i="0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9,10,11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1" indent="-17145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Αρνητική επίδραση στις προσωπικές και κοινωνικές σχέσεις</a:t>
            </a:r>
          </a:p>
          <a:p>
            <a:pPr marL="265113" marR="0" lvl="1" indent="-17145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Απώλεια παραγωγικότητας στη δουλειά ή ανεργία</a:t>
            </a:r>
          </a:p>
          <a:p>
            <a:pPr marL="265113" marR="0" lvl="1" indent="-17145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Αυξημένα ιατρικά έξοδα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1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21DC-0D2A-47C8-A9FA-15D62228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24" y="195325"/>
            <a:ext cx="10818759" cy="7935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sz="2400" dirty="0">
                <a:latin typeface="Calibri Light" panose="020F0302020204030204"/>
              </a:rPr>
              <a:t>Η υποστήριξη των </a:t>
            </a:r>
            <a:r>
              <a:rPr lang="el-GR" sz="2400" dirty="0">
                <a:solidFill>
                  <a:srgbClr val="0070C0"/>
                </a:solidFill>
                <a:latin typeface="Calibri Light" panose="020F0302020204030204"/>
              </a:rPr>
              <a:t>21.218</a:t>
            </a:r>
            <a:r>
              <a:rPr lang="el-GR" sz="2400" dirty="0">
                <a:latin typeface="Calibri Light" panose="020F0302020204030204"/>
              </a:rPr>
              <a:t> Ελλήνων ασθενών και των φροντιστών είναι απαραίτητη καθώς πλήττονται σημαντικά </a:t>
            </a:r>
            <a:r>
              <a:rPr lang="el-GR" sz="2400" dirty="0">
                <a:solidFill>
                  <a:srgbClr val="FF0000"/>
                </a:solidFill>
                <a:latin typeface="Calibri Light" panose="020F0302020204030204"/>
              </a:rPr>
              <a:t>νέα </a:t>
            </a:r>
            <a:r>
              <a:rPr lang="el-GR" sz="2400" dirty="0">
                <a:latin typeface="Calibri Light" panose="020F0302020204030204"/>
              </a:rPr>
              <a:t>άτομα σε </a:t>
            </a:r>
            <a:r>
              <a:rPr lang="el-GR" sz="2400" dirty="0">
                <a:solidFill>
                  <a:srgbClr val="FF0000"/>
                </a:solidFill>
                <a:latin typeface="Calibri Light" panose="020F0302020204030204"/>
              </a:rPr>
              <a:t>αναπαραγωγική</a:t>
            </a:r>
            <a:r>
              <a:rPr lang="el-GR" sz="2400" dirty="0">
                <a:latin typeface="Calibri Light" panose="020F0302020204030204"/>
              </a:rPr>
              <a:t> ηλικία και οι οικογένειές τους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B008C-FB6C-49DC-AE52-FE21279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68786-CBC4-4E3C-98A0-C9B67E28C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5DCAA2-9011-B88D-6761-67B0089060A1}"/>
              </a:ext>
            </a:extLst>
          </p:cNvPr>
          <p:cNvGrpSpPr/>
          <p:nvPr/>
        </p:nvGrpSpPr>
        <p:grpSpPr>
          <a:xfrm>
            <a:off x="742700" y="1245544"/>
            <a:ext cx="10611100" cy="2824554"/>
            <a:chOff x="855955" y="1420304"/>
            <a:chExt cx="9627107" cy="28245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17AA90-41C5-75B3-CB8D-DC46786134FA}"/>
                </a:ext>
              </a:extLst>
            </p:cNvPr>
            <p:cNvGrpSpPr/>
            <p:nvPr/>
          </p:nvGrpSpPr>
          <p:grpSpPr>
            <a:xfrm>
              <a:off x="855955" y="1420304"/>
              <a:ext cx="9627107" cy="2824554"/>
              <a:chOff x="855955" y="1420304"/>
              <a:chExt cx="9627107" cy="28245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9DBF8F5-8DF7-967C-C781-F3ADE73F7E8D}"/>
                  </a:ext>
                </a:extLst>
              </p:cNvPr>
              <p:cNvGrpSpPr/>
              <p:nvPr/>
            </p:nvGrpSpPr>
            <p:grpSpPr>
              <a:xfrm>
                <a:off x="855955" y="1420304"/>
                <a:ext cx="7608375" cy="2824554"/>
                <a:chOff x="855955" y="1420304"/>
                <a:chExt cx="7608375" cy="2824554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11B0A4DB-293F-FC61-6936-6AC72EF2AF91}"/>
                    </a:ext>
                  </a:extLst>
                </p:cNvPr>
                <p:cNvGrpSpPr/>
                <p:nvPr/>
              </p:nvGrpSpPr>
              <p:grpSpPr>
                <a:xfrm>
                  <a:off x="855955" y="1420304"/>
                  <a:ext cx="7608375" cy="2824554"/>
                  <a:chOff x="4084960" y="2314171"/>
                  <a:chExt cx="6957249" cy="2209019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CD365F3D-E295-8EED-52BC-7B3A67DABE58}"/>
                      </a:ext>
                    </a:extLst>
                  </p:cNvPr>
                  <p:cNvGrpSpPr/>
                  <p:nvPr/>
                </p:nvGrpSpPr>
                <p:grpSpPr>
                  <a:xfrm>
                    <a:off x="4084960" y="2314171"/>
                    <a:ext cx="6957249" cy="2209019"/>
                    <a:chOff x="3720124" y="2314171"/>
                    <a:chExt cx="6957249" cy="2209019"/>
                  </a:xfrm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EB6D948E-7330-16F6-2909-0F08D52F7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07191" y="2314171"/>
                      <a:ext cx="1570182" cy="2196136"/>
                    </a:xfrm>
                    <a:prstGeom prst="roundRect">
                      <a:avLst>
                        <a:gd name="adj" fmla="val 7208"/>
                      </a:avLst>
                    </a:prstGeom>
                    <a:solidFill>
                      <a:sysClr val="window" lastClr="FFFFFF"/>
                    </a:solidFill>
                    <a:ln w="50800" cap="flat" cmpd="sng" algn="ctr">
                      <a:solidFill>
                        <a:schemeClr val="accent4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053D99D2-A304-1D45-EB31-7ADA27E53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124" y="2327054"/>
                      <a:ext cx="1570182" cy="2175031"/>
                    </a:xfrm>
                    <a:prstGeom prst="roundRect">
                      <a:avLst>
                        <a:gd name="adj" fmla="val 7208"/>
                      </a:avLst>
                    </a:prstGeom>
                    <a:solidFill>
                      <a:sysClr val="window" lastClr="FFFFFF"/>
                    </a:solidFill>
                    <a:ln w="50800" cap="flat" cmpd="sng" algn="ctr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646BB8B7-6E75-89BD-4574-21A97ACE5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1804" y="2327054"/>
                      <a:ext cx="1570182" cy="2175032"/>
                    </a:xfrm>
                    <a:prstGeom prst="roundRect">
                      <a:avLst>
                        <a:gd name="adj" fmla="val 7208"/>
                      </a:avLst>
                    </a:prstGeom>
                    <a:solidFill>
                      <a:sysClr val="window" lastClr="FFFFFF"/>
                    </a:solidFill>
                    <a:ln w="508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5A5A5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99C0C5B-31AF-6D21-2DCB-579FD177C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3484" y="2327054"/>
                      <a:ext cx="1570182" cy="2196136"/>
                    </a:xfrm>
                    <a:prstGeom prst="roundRect">
                      <a:avLst>
                        <a:gd name="adj" fmla="val 7208"/>
                      </a:avLst>
                    </a:prstGeom>
                    <a:solidFill>
                      <a:sysClr val="window" lastClr="FFFFFF"/>
                    </a:solidFill>
                    <a:ln w="50800" cap="flat" cmpd="sng" algn="ctr">
                      <a:solidFill>
                        <a:schemeClr val="accent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72" name="Graphic 71" descr="Medical with solid fill">
                      <a:extLst>
                        <a:ext uri="{FF2B5EF4-FFF2-40B4-BE49-F238E27FC236}">
                          <a16:creationId xmlns:a16="http://schemas.microsoft.com/office/drawing/2014/main" id="{904441BF-5720-93F6-12B4-B42BB19539B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435080" y="2475969"/>
                      <a:ext cx="914400" cy="78206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F074F99-1D5C-84F3-9D8E-5D84930D30FB}"/>
                      </a:ext>
                    </a:extLst>
                  </p:cNvPr>
                  <p:cNvSpPr txBox="1"/>
                  <p:nvPr/>
                </p:nvSpPr>
                <p:spPr>
                  <a:xfrm>
                    <a:off x="9472026" y="3354728"/>
                    <a:ext cx="1570182" cy="10350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7</a:t>
                    </a:r>
                    <a:r>
                      <a:rPr kumimoji="0" lang="el-GR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3</a:t>
                    </a:r>
                    <a:r>
                      <a: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,1%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των Ελλήνων ασθενών έχουν λάβει θεραπεία τροποποιητική της νόσου (</a:t>
                    </a:r>
                    <a:r>
                      <a: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1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)</a:t>
                    </a:r>
                    <a:endParaRPr kumimoji="0" 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5191F9C2-00D2-5D8E-B997-114F848CB1F3}"/>
                      </a:ext>
                    </a:extLst>
                  </p:cNvPr>
                  <p:cNvSpPr txBox="1"/>
                  <p:nvPr/>
                </p:nvSpPr>
                <p:spPr>
                  <a:xfrm>
                    <a:off x="4100647" y="3468763"/>
                    <a:ext cx="1570182" cy="7221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21.</a:t>
                    </a:r>
                    <a:r>
                      <a: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218</a:t>
                    </a:r>
                    <a:r>
                      <a:rPr kumimoji="0" lang="el-GR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ασθενείς με Πολλαπλή Σκλήρυνση</a:t>
                    </a:r>
                    <a:r>
                      <a: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</a:t>
                    </a:r>
                    <a:r>
                      <a:rPr kumimoji="0" lang="el-GR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στην Ελλάδα 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(</a:t>
                    </a:r>
                    <a:r>
                      <a: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1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)</a:t>
                    </a:r>
                    <a:endParaRPr kumimoji="0" 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503AF6ED-AA78-8C1A-34D5-B74DB295978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6639" y="3590106"/>
                    <a:ext cx="1570182" cy="601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Μέση ηλικία διάγνωσης</a:t>
                    </a:r>
                    <a:r>
                      <a:rPr kumimoji="0" lang="el-G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(</a:t>
                    </a: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  <a:r>
                      <a:rPr kumimoji="0" lang="el-G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)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5D80CD99-7BE7-A5F9-16D6-2D8C1907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7676163" y="3602706"/>
                    <a:ext cx="1570182" cy="6499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Συμπτώματα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Εκδήλωση συμπτωμάτων</a:t>
                    </a:r>
                    <a:r>
                      <a:rPr kumimoji="0" lang="el-GR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(</a:t>
                    </a:r>
                    <a:r>
                      <a: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  <a:r>
                      <a:rPr kumimoji="0" lang="el-GR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)</a:t>
                    </a:r>
                    <a:endPara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DBBFD1E-2104-8FC6-AF9A-0CC1A644D8E6}"/>
                      </a:ext>
                    </a:extLst>
                  </p:cNvPr>
                  <p:cNvSpPr txBox="1"/>
                  <p:nvPr/>
                </p:nvSpPr>
                <p:spPr>
                  <a:xfrm>
                    <a:off x="6049005" y="2603071"/>
                    <a:ext cx="1272969" cy="5536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4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039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30 έτη</a:t>
                    </a:r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03942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4" name="Graphic 73" descr="Group of people outline">
                  <a:extLst>
                    <a:ext uri="{FF2B5EF4-FFF2-40B4-BE49-F238E27FC236}">
                      <a16:creationId xmlns:a16="http://schemas.microsoft.com/office/drawing/2014/main" id="{8A36CB13-1319-C137-2419-4A4F6DD16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1825" y="1676062"/>
                  <a:ext cx="999978" cy="1169194"/>
                </a:xfrm>
                <a:prstGeom prst="rect">
                  <a:avLst/>
                </a:prstGeom>
              </p:spPr>
            </p:pic>
          </p:grp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C83934E-62F6-703C-E5A2-09921AE0931F}"/>
                  </a:ext>
                </a:extLst>
              </p:cNvPr>
              <p:cNvSpPr/>
              <p:nvPr/>
            </p:nvSpPr>
            <p:spPr>
              <a:xfrm>
                <a:off x="8765927" y="1450269"/>
                <a:ext cx="1717135" cy="2781096"/>
              </a:xfrm>
              <a:prstGeom prst="roundRect">
                <a:avLst>
                  <a:gd name="adj" fmla="val 7208"/>
                </a:avLst>
              </a:prstGeom>
              <a:solidFill>
                <a:sysClr val="window" lastClr="FFFFFF"/>
              </a:solidFill>
              <a:ln w="508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59A69EC-CE16-E7A3-FF9E-675FBEFB2880}"/>
                  </a:ext>
                </a:extLst>
              </p:cNvPr>
              <p:cNvSpPr txBox="1"/>
              <p:nvPr/>
            </p:nvSpPr>
            <p:spPr>
              <a:xfrm>
                <a:off x="8748771" y="2924696"/>
                <a:ext cx="1717135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Ηλικίες</a:t>
                </a:r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l-GR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με τον υψηλότερο επιπολασμό στην Ελλάδα</a:t>
                </a:r>
                <a:r>
                  <a:rPr kumimoji="0" lang="el-GR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l-GR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l-GR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3A90EE1-D769-B65E-D6F7-7B7CF0812AF2}"/>
                  </a:ext>
                </a:extLst>
              </p:cNvPr>
              <p:cNvSpPr txBox="1"/>
              <p:nvPr/>
            </p:nvSpPr>
            <p:spPr>
              <a:xfrm>
                <a:off x="8832022" y="1819307"/>
                <a:ext cx="15506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394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45 – 49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039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CF61EE8-486C-5C65-210E-12D12E9AB073}"/>
                </a:ext>
              </a:extLst>
            </p:cNvPr>
            <p:cNvSpPr txBox="1"/>
            <p:nvPr/>
          </p:nvSpPr>
          <p:spPr>
            <a:xfrm>
              <a:off x="5021527" y="1805815"/>
              <a:ext cx="132299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20-50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ετών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813F7A-3B7A-AC4E-C2C0-28B887FB4972}"/>
              </a:ext>
            </a:extLst>
          </p:cNvPr>
          <p:cNvGrpSpPr/>
          <p:nvPr/>
        </p:nvGrpSpPr>
        <p:grpSpPr>
          <a:xfrm>
            <a:off x="686620" y="4411907"/>
            <a:ext cx="10667180" cy="1638134"/>
            <a:chOff x="900552" y="1607813"/>
            <a:chExt cx="6954615" cy="163813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1C9430D-4856-7826-FBE1-7160FD5F36B0}"/>
                </a:ext>
              </a:extLst>
            </p:cNvPr>
            <p:cNvSpPr txBox="1"/>
            <p:nvPr/>
          </p:nvSpPr>
          <p:spPr>
            <a:xfrm>
              <a:off x="900552" y="1607813"/>
              <a:ext cx="3383280" cy="1638134"/>
            </a:xfrm>
            <a:prstGeom prst="doubleWave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Το φορτίο της νόσου είναι σημαντικό καθώς πλήττει άτομα νέας ηλικίας 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σε αναπαραγωγική 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ηλικία και το περιβάλλον τους επιφέροντας σημαντικές συνέπειες σε προσωπικό, κοινωνικό και οικονομικό επίπεδο, τόσο για τον ασθενή, όσο και για τους φροντιστές του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2E2121-69F2-E8B0-AF04-069F973793E3}"/>
                </a:ext>
              </a:extLst>
            </p:cNvPr>
            <p:cNvSpPr txBox="1"/>
            <p:nvPr/>
          </p:nvSpPr>
          <p:spPr>
            <a:xfrm>
              <a:off x="4471887" y="1607813"/>
              <a:ext cx="3383280" cy="1638134"/>
            </a:xfrm>
            <a:prstGeom prst="doubleWave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Οι 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επιπτώσεις 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της νόσου αφορούν σε διάφορους τομείς της κοινωνίας (υγεία, οικονομία, εργασία) και σε πολλά επίπεδα για παροχή φροντίδας (υγεία, πρόνοια, κοινωνικά και ψυχολογικά ζητήματα, υποστήριξη για εργασία και απασχόληση)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0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69"/>
          <p:cNvSpPr txBox="1">
            <a:spLocks noGrp="1"/>
          </p:cNvSpPr>
          <p:nvPr>
            <p:ph type="title"/>
          </p:nvPr>
        </p:nvSpPr>
        <p:spPr>
          <a:xfrm>
            <a:off x="515937" y="359567"/>
            <a:ext cx="10145600" cy="711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journey of our MS patients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5" name="Google Shape;1885;p269"/>
          <p:cNvPicPr preferRelativeResize="0"/>
          <p:nvPr/>
        </p:nvPicPr>
        <p:blipFill rotWithShape="1">
          <a:blip r:embed="rId3">
            <a:alphaModFix/>
          </a:blip>
          <a:srcRect l="3269"/>
          <a:stretch/>
        </p:blipFill>
        <p:spPr>
          <a:xfrm>
            <a:off x="387350" y="1090860"/>
            <a:ext cx="11214100" cy="400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6" name="Google Shape;1886;p269"/>
          <p:cNvSpPr/>
          <p:nvPr/>
        </p:nvSpPr>
        <p:spPr>
          <a:xfrm>
            <a:off x="409603" y="2795804"/>
            <a:ext cx="2313200" cy="25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92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PRE-DIAGNOSIS</a:t>
            </a:r>
          </a:p>
        </p:txBody>
      </p:sp>
      <p:sp>
        <p:nvSpPr>
          <p:cNvPr id="1887" name="Google Shape;1887;p269"/>
          <p:cNvSpPr/>
          <p:nvPr/>
        </p:nvSpPr>
        <p:spPr>
          <a:xfrm>
            <a:off x="363134" y="2763141"/>
            <a:ext cx="2131188" cy="1211967"/>
          </a:xfrm>
          <a:custGeom>
            <a:avLst/>
            <a:gdLst/>
            <a:ahLst/>
            <a:cxnLst/>
            <a:rect l="l" t="t" r="r" b="b"/>
            <a:pathLst>
              <a:path w="1756474" h="1756474" extrusionOk="0">
                <a:moveTo>
                  <a:pt x="0" y="1756474"/>
                </a:moveTo>
                <a:lnTo>
                  <a:pt x="0" y="0"/>
                </a:lnTo>
                <a:lnTo>
                  <a:pt x="1756474" y="0"/>
                </a:lnTo>
              </a:path>
            </a:pathLst>
          </a:custGeom>
          <a:noFill/>
          <a:ln w="15875" cap="flat" cmpd="sng">
            <a:solidFill>
              <a:srgbClr val="47A3FF"/>
            </a:solidFill>
            <a:prstDash val="solid"/>
            <a:round/>
            <a:headEnd type="none" w="sm" len="sm"/>
            <a:tailEnd type="non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69"/>
          <p:cNvSpPr/>
          <p:nvPr/>
        </p:nvSpPr>
        <p:spPr>
          <a:xfrm rot="10800000" flipH="1">
            <a:off x="2689359" y="3751395"/>
            <a:ext cx="2014091" cy="1276371"/>
          </a:xfrm>
          <a:custGeom>
            <a:avLst/>
            <a:gdLst/>
            <a:ahLst/>
            <a:cxnLst/>
            <a:rect l="l" t="t" r="r" b="b"/>
            <a:pathLst>
              <a:path w="1756474" h="1756474" extrusionOk="0">
                <a:moveTo>
                  <a:pt x="0" y="1756474"/>
                </a:moveTo>
                <a:lnTo>
                  <a:pt x="0" y="0"/>
                </a:lnTo>
                <a:lnTo>
                  <a:pt x="1756474" y="0"/>
                </a:lnTo>
              </a:path>
            </a:pathLst>
          </a:custGeom>
          <a:noFill/>
          <a:ln w="9525" cap="flat" cmpd="sng">
            <a:solidFill>
              <a:srgbClr val="47A3FF"/>
            </a:solidFill>
            <a:prstDash val="solid"/>
            <a:round/>
            <a:headEnd type="none" w="sm" len="sm"/>
            <a:tailEnd type="non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69"/>
          <p:cNvSpPr/>
          <p:nvPr/>
        </p:nvSpPr>
        <p:spPr>
          <a:xfrm>
            <a:off x="389171" y="3743542"/>
            <a:ext cx="715519" cy="999936"/>
          </a:xfrm>
          <a:custGeom>
            <a:avLst/>
            <a:gdLst/>
            <a:ahLst/>
            <a:cxnLst/>
            <a:rect l="l" t="t" r="r" b="b"/>
            <a:pathLst>
              <a:path w="60" h="85" extrusionOk="0">
                <a:moveTo>
                  <a:pt x="30" y="0"/>
                </a:moveTo>
                <a:cubicBezTo>
                  <a:pt x="14" y="0"/>
                  <a:pt x="0" y="13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5"/>
                  <a:pt x="2" y="41"/>
                  <a:pt x="4" y="44"/>
                </a:cubicBezTo>
                <a:cubicBezTo>
                  <a:pt x="12" y="65"/>
                  <a:pt x="30" y="85"/>
                  <a:pt x="30" y="85"/>
                </a:cubicBezTo>
                <a:cubicBezTo>
                  <a:pt x="30" y="85"/>
                  <a:pt x="48" y="65"/>
                  <a:pt x="56" y="44"/>
                </a:cubicBezTo>
                <a:cubicBezTo>
                  <a:pt x="58" y="41"/>
                  <a:pt x="60" y="35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3"/>
                  <a:pt x="4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69"/>
          <p:cNvSpPr/>
          <p:nvPr/>
        </p:nvSpPr>
        <p:spPr>
          <a:xfrm>
            <a:off x="742719" y="3743542"/>
            <a:ext cx="362999" cy="1002776"/>
          </a:xfrm>
          <a:custGeom>
            <a:avLst/>
            <a:gdLst/>
            <a:ahLst/>
            <a:cxnLst/>
            <a:rect l="l" t="t" r="r" b="b"/>
            <a:pathLst>
              <a:path w="963712" h="2662238" extrusionOk="0">
                <a:moveTo>
                  <a:pt x="11212" y="0"/>
                </a:moveTo>
                <a:cubicBezTo>
                  <a:pt x="519212" y="0"/>
                  <a:pt x="963712" y="407166"/>
                  <a:pt x="963712" y="939614"/>
                </a:cubicBezTo>
                <a:cubicBezTo>
                  <a:pt x="963712" y="939614"/>
                  <a:pt x="963712" y="939614"/>
                  <a:pt x="963712" y="970934"/>
                </a:cubicBezTo>
                <a:cubicBezTo>
                  <a:pt x="963712" y="1096216"/>
                  <a:pt x="900212" y="1284139"/>
                  <a:pt x="836712" y="1378100"/>
                </a:cubicBezTo>
                <a:cubicBezTo>
                  <a:pt x="582712" y="2035829"/>
                  <a:pt x="11212" y="2662238"/>
                  <a:pt x="11212" y="2662238"/>
                </a:cubicBezTo>
                <a:cubicBezTo>
                  <a:pt x="11212" y="2662238"/>
                  <a:pt x="8980" y="2659791"/>
                  <a:pt x="4732" y="2655043"/>
                </a:cubicBezTo>
                <a:lnTo>
                  <a:pt x="0" y="2649691"/>
                </a:lnTo>
                <a:lnTo>
                  <a:pt x="0" y="1113"/>
                </a:lnTo>
                <a:close/>
              </a:path>
            </a:pathLst>
          </a:custGeom>
          <a:solidFill>
            <a:srgbClr val="004C99">
              <a:alpha val="47060"/>
            </a:srgbClr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69"/>
          <p:cNvSpPr/>
          <p:nvPr/>
        </p:nvSpPr>
        <p:spPr>
          <a:xfrm>
            <a:off x="476164" y="3820012"/>
            <a:ext cx="540800" cy="519200"/>
          </a:xfrm>
          <a:prstGeom prst="ellipse">
            <a:avLst/>
          </a:prstGeom>
          <a:solidFill>
            <a:srgbClr val="00336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69"/>
          <p:cNvSpPr/>
          <p:nvPr/>
        </p:nvSpPr>
        <p:spPr>
          <a:xfrm>
            <a:off x="3569953" y="2582402"/>
            <a:ext cx="715519" cy="999936"/>
          </a:xfrm>
          <a:custGeom>
            <a:avLst/>
            <a:gdLst/>
            <a:ahLst/>
            <a:cxnLst/>
            <a:rect l="l" t="t" r="r" b="b"/>
            <a:pathLst>
              <a:path w="60" h="85" extrusionOk="0">
                <a:moveTo>
                  <a:pt x="30" y="0"/>
                </a:moveTo>
                <a:cubicBezTo>
                  <a:pt x="14" y="0"/>
                  <a:pt x="0" y="13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5"/>
                  <a:pt x="2" y="41"/>
                  <a:pt x="4" y="44"/>
                </a:cubicBezTo>
                <a:cubicBezTo>
                  <a:pt x="12" y="65"/>
                  <a:pt x="30" y="85"/>
                  <a:pt x="30" y="85"/>
                </a:cubicBezTo>
                <a:cubicBezTo>
                  <a:pt x="30" y="85"/>
                  <a:pt x="48" y="65"/>
                  <a:pt x="56" y="44"/>
                </a:cubicBezTo>
                <a:cubicBezTo>
                  <a:pt x="58" y="41"/>
                  <a:pt x="60" y="35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3"/>
                  <a:pt x="4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69"/>
          <p:cNvSpPr/>
          <p:nvPr/>
        </p:nvSpPr>
        <p:spPr>
          <a:xfrm>
            <a:off x="3923501" y="2582402"/>
            <a:ext cx="362999" cy="1002776"/>
          </a:xfrm>
          <a:custGeom>
            <a:avLst/>
            <a:gdLst/>
            <a:ahLst/>
            <a:cxnLst/>
            <a:rect l="l" t="t" r="r" b="b"/>
            <a:pathLst>
              <a:path w="963712" h="2662238" extrusionOk="0">
                <a:moveTo>
                  <a:pt x="11212" y="0"/>
                </a:moveTo>
                <a:cubicBezTo>
                  <a:pt x="519212" y="0"/>
                  <a:pt x="963712" y="407166"/>
                  <a:pt x="963712" y="939614"/>
                </a:cubicBezTo>
                <a:cubicBezTo>
                  <a:pt x="963712" y="939614"/>
                  <a:pt x="963712" y="939614"/>
                  <a:pt x="963712" y="970934"/>
                </a:cubicBezTo>
                <a:cubicBezTo>
                  <a:pt x="963712" y="1096216"/>
                  <a:pt x="900212" y="1284139"/>
                  <a:pt x="836712" y="1378100"/>
                </a:cubicBezTo>
                <a:cubicBezTo>
                  <a:pt x="582712" y="2035829"/>
                  <a:pt x="11212" y="2662238"/>
                  <a:pt x="11212" y="2662238"/>
                </a:cubicBezTo>
                <a:cubicBezTo>
                  <a:pt x="11212" y="2662238"/>
                  <a:pt x="8980" y="2659791"/>
                  <a:pt x="4732" y="2655043"/>
                </a:cubicBezTo>
                <a:lnTo>
                  <a:pt x="0" y="2649691"/>
                </a:lnTo>
                <a:lnTo>
                  <a:pt x="0" y="1113"/>
                </a:lnTo>
                <a:close/>
              </a:path>
            </a:pathLst>
          </a:custGeom>
          <a:solidFill>
            <a:srgbClr val="004C99">
              <a:alpha val="47060"/>
            </a:srgbClr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69"/>
          <p:cNvSpPr/>
          <p:nvPr/>
        </p:nvSpPr>
        <p:spPr>
          <a:xfrm>
            <a:off x="3656945" y="2658871"/>
            <a:ext cx="540800" cy="519200"/>
          </a:xfrm>
          <a:prstGeom prst="ellipse">
            <a:avLst/>
          </a:prstGeom>
          <a:solidFill>
            <a:srgbClr val="00336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69"/>
          <p:cNvSpPr/>
          <p:nvPr/>
        </p:nvSpPr>
        <p:spPr>
          <a:xfrm>
            <a:off x="9117927" y="1494618"/>
            <a:ext cx="715519" cy="999936"/>
          </a:xfrm>
          <a:custGeom>
            <a:avLst/>
            <a:gdLst/>
            <a:ahLst/>
            <a:cxnLst/>
            <a:rect l="l" t="t" r="r" b="b"/>
            <a:pathLst>
              <a:path w="60" h="85" extrusionOk="0">
                <a:moveTo>
                  <a:pt x="30" y="0"/>
                </a:moveTo>
                <a:cubicBezTo>
                  <a:pt x="14" y="0"/>
                  <a:pt x="0" y="13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5"/>
                  <a:pt x="2" y="41"/>
                  <a:pt x="4" y="44"/>
                </a:cubicBezTo>
                <a:cubicBezTo>
                  <a:pt x="12" y="65"/>
                  <a:pt x="30" y="85"/>
                  <a:pt x="30" y="85"/>
                </a:cubicBezTo>
                <a:cubicBezTo>
                  <a:pt x="30" y="85"/>
                  <a:pt x="48" y="65"/>
                  <a:pt x="56" y="44"/>
                </a:cubicBezTo>
                <a:cubicBezTo>
                  <a:pt x="58" y="41"/>
                  <a:pt x="60" y="35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3"/>
                  <a:pt x="4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69"/>
          <p:cNvSpPr/>
          <p:nvPr/>
        </p:nvSpPr>
        <p:spPr>
          <a:xfrm>
            <a:off x="9471475" y="1494618"/>
            <a:ext cx="362999" cy="1002776"/>
          </a:xfrm>
          <a:custGeom>
            <a:avLst/>
            <a:gdLst/>
            <a:ahLst/>
            <a:cxnLst/>
            <a:rect l="l" t="t" r="r" b="b"/>
            <a:pathLst>
              <a:path w="963712" h="2662238" extrusionOk="0">
                <a:moveTo>
                  <a:pt x="11212" y="0"/>
                </a:moveTo>
                <a:cubicBezTo>
                  <a:pt x="519212" y="0"/>
                  <a:pt x="963712" y="407166"/>
                  <a:pt x="963712" y="939614"/>
                </a:cubicBezTo>
                <a:cubicBezTo>
                  <a:pt x="963712" y="939614"/>
                  <a:pt x="963712" y="939614"/>
                  <a:pt x="963712" y="970934"/>
                </a:cubicBezTo>
                <a:cubicBezTo>
                  <a:pt x="963712" y="1096216"/>
                  <a:pt x="900212" y="1284139"/>
                  <a:pt x="836712" y="1378100"/>
                </a:cubicBezTo>
                <a:cubicBezTo>
                  <a:pt x="582712" y="2035829"/>
                  <a:pt x="11212" y="2662238"/>
                  <a:pt x="11212" y="2662238"/>
                </a:cubicBezTo>
                <a:cubicBezTo>
                  <a:pt x="11212" y="2662238"/>
                  <a:pt x="8980" y="2659791"/>
                  <a:pt x="4732" y="2655043"/>
                </a:cubicBezTo>
                <a:lnTo>
                  <a:pt x="0" y="2649691"/>
                </a:lnTo>
                <a:lnTo>
                  <a:pt x="0" y="1113"/>
                </a:lnTo>
                <a:close/>
              </a:path>
            </a:pathLst>
          </a:custGeom>
          <a:solidFill>
            <a:srgbClr val="004C99">
              <a:alpha val="47060"/>
            </a:srgbClr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69"/>
          <p:cNvSpPr/>
          <p:nvPr/>
        </p:nvSpPr>
        <p:spPr>
          <a:xfrm>
            <a:off x="9204919" y="1571088"/>
            <a:ext cx="540800" cy="519200"/>
          </a:xfrm>
          <a:prstGeom prst="ellipse">
            <a:avLst/>
          </a:prstGeom>
          <a:solidFill>
            <a:srgbClr val="00336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69"/>
          <p:cNvSpPr/>
          <p:nvPr/>
        </p:nvSpPr>
        <p:spPr>
          <a:xfrm>
            <a:off x="6147859" y="3812082"/>
            <a:ext cx="715519" cy="999936"/>
          </a:xfrm>
          <a:custGeom>
            <a:avLst/>
            <a:gdLst/>
            <a:ahLst/>
            <a:cxnLst/>
            <a:rect l="l" t="t" r="r" b="b"/>
            <a:pathLst>
              <a:path w="60" h="85" extrusionOk="0">
                <a:moveTo>
                  <a:pt x="30" y="0"/>
                </a:moveTo>
                <a:cubicBezTo>
                  <a:pt x="14" y="0"/>
                  <a:pt x="0" y="13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5"/>
                  <a:pt x="2" y="41"/>
                  <a:pt x="4" y="44"/>
                </a:cubicBezTo>
                <a:cubicBezTo>
                  <a:pt x="12" y="65"/>
                  <a:pt x="30" y="85"/>
                  <a:pt x="30" y="85"/>
                </a:cubicBezTo>
                <a:cubicBezTo>
                  <a:pt x="30" y="85"/>
                  <a:pt x="48" y="65"/>
                  <a:pt x="56" y="44"/>
                </a:cubicBezTo>
                <a:cubicBezTo>
                  <a:pt x="58" y="41"/>
                  <a:pt x="60" y="35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3"/>
                  <a:pt x="4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69"/>
          <p:cNvSpPr/>
          <p:nvPr/>
        </p:nvSpPr>
        <p:spPr>
          <a:xfrm>
            <a:off x="6501407" y="3812082"/>
            <a:ext cx="362999" cy="1002776"/>
          </a:xfrm>
          <a:custGeom>
            <a:avLst/>
            <a:gdLst/>
            <a:ahLst/>
            <a:cxnLst/>
            <a:rect l="l" t="t" r="r" b="b"/>
            <a:pathLst>
              <a:path w="963712" h="2662238" extrusionOk="0">
                <a:moveTo>
                  <a:pt x="11212" y="0"/>
                </a:moveTo>
                <a:cubicBezTo>
                  <a:pt x="519212" y="0"/>
                  <a:pt x="963712" y="407166"/>
                  <a:pt x="963712" y="939614"/>
                </a:cubicBezTo>
                <a:cubicBezTo>
                  <a:pt x="963712" y="939614"/>
                  <a:pt x="963712" y="939614"/>
                  <a:pt x="963712" y="970934"/>
                </a:cubicBezTo>
                <a:cubicBezTo>
                  <a:pt x="963712" y="1096216"/>
                  <a:pt x="900212" y="1284139"/>
                  <a:pt x="836712" y="1378100"/>
                </a:cubicBezTo>
                <a:cubicBezTo>
                  <a:pt x="582712" y="2035829"/>
                  <a:pt x="11212" y="2662238"/>
                  <a:pt x="11212" y="2662238"/>
                </a:cubicBezTo>
                <a:cubicBezTo>
                  <a:pt x="11212" y="2662238"/>
                  <a:pt x="8980" y="2659791"/>
                  <a:pt x="4732" y="2655043"/>
                </a:cubicBezTo>
                <a:lnTo>
                  <a:pt x="0" y="2649691"/>
                </a:lnTo>
                <a:lnTo>
                  <a:pt x="0" y="1113"/>
                </a:lnTo>
                <a:close/>
              </a:path>
            </a:pathLst>
          </a:custGeom>
          <a:solidFill>
            <a:srgbClr val="004C99">
              <a:alpha val="47060"/>
            </a:srgbClr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69"/>
          <p:cNvSpPr/>
          <p:nvPr/>
        </p:nvSpPr>
        <p:spPr>
          <a:xfrm>
            <a:off x="6234851" y="3888553"/>
            <a:ext cx="540800" cy="519200"/>
          </a:xfrm>
          <a:prstGeom prst="ellipse">
            <a:avLst/>
          </a:prstGeom>
          <a:solidFill>
            <a:srgbClr val="00336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269"/>
          <p:cNvSpPr/>
          <p:nvPr/>
        </p:nvSpPr>
        <p:spPr>
          <a:xfrm>
            <a:off x="2731958" y="4244266"/>
            <a:ext cx="2195211" cy="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92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DIAGNOSIS OF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C92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92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C92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5" name="Google Shape;1925;p269"/>
          <p:cNvSpPr/>
          <p:nvPr/>
        </p:nvSpPr>
        <p:spPr>
          <a:xfrm rot="10800000" flipH="1">
            <a:off x="5727587" y="4812017"/>
            <a:ext cx="2353675" cy="1633019"/>
          </a:xfrm>
          <a:custGeom>
            <a:avLst/>
            <a:gdLst/>
            <a:ahLst/>
            <a:cxnLst/>
            <a:rect l="l" t="t" r="r" b="b"/>
            <a:pathLst>
              <a:path w="1756474" h="1756474" extrusionOk="0">
                <a:moveTo>
                  <a:pt x="0" y="1756474"/>
                </a:moveTo>
                <a:lnTo>
                  <a:pt x="0" y="0"/>
                </a:lnTo>
                <a:lnTo>
                  <a:pt x="1756474" y="0"/>
                </a:lnTo>
              </a:path>
            </a:pathLst>
          </a:custGeom>
          <a:noFill/>
          <a:ln w="15875" cap="flat" cmpd="sng">
            <a:solidFill>
              <a:srgbClr val="47A3FF"/>
            </a:solidFill>
            <a:prstDash val="solid"/>
            <a:round/>
            <a:headEnd type="none" w="sm" len="sm"/>
            <a:tailEnd type="non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69"/>
          <p:cNvSpPr/>
          <p:nvPr/>
        </p:nvSpPr>
        <p:spPr>
          <a:xfrm>
            <a:off x="5966698" y="5016330"/>
            <a:ext cx="22204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92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27" name="Google Shape;1927;p269"/>
          <p:cNvGrpSpPr/>
          <p:nvPr/>
        </p:nvGrpSpPr>
        <p:grpSpPr>
          <a:xfrm>
            <a:off x="6358268" y="3992175"/>
            <a:ext cx="293965" cy="311900"/>
            <a:chOff x="9278525" y="1265413"/>
            <a:chExt cx="390773" cy="414614"/>
          </a:xfrm>
        </p:grpSpPr>
        <p:sp>
          <p:nvSpPr>
            <p:cNvPr id="1928" name="Google Shape;1928;p269"/>
            <p:cNvSpPr/>
            <p:nvPr/>
          </p:nvSpPr>
          <p:spPr>
            <a:xfrm>
              <a:off x="9278525" y="1265413"/>
              <a:ext cx="295275" cy="352425"/>
            </a:xfrm>
            <a:custGeom>
              <a:avLst/>
              <a:gdLst/>
              <a:ahLst/>
              <a:cxnLst/>
              <a:rect l="l" t="t" r="r" b="b"/>
              <a:pathLst>
                <a:path w="295275" h="352425" extrusionOk="0">
                  <a:moveTo>
                    <a:pt x="168116" y="350044"/>
                  </a:moveTo>
                  <a:lnTo>
                    <a:pt x="16669" y="350044"/>
                  </a:lnTo>
                  <a:cubicBezTo>
                    <a:pt x="11411" y="350044"/>
                    <a:pt x="7144" y="345786"/>
                    <a:pt x="7144" y="340519"/>
                  </a:cubicBezTo>
                  <a:lnTo>
                    <a:pt x="7144" y="16669"/>
                  </a:lnTo>
                  <a:cubicBezTo>
                    <a:pt x="7144" y="11411"/>
                    <a:pt x="11411" y="7144"/>
                    <a:pt x="16669" y="7144"/>
                  </a:cubicBezTo>
                  <a:lnTo>
                    <a:pt x="285455" y="7144"/>
                  </a:lnTo>
                  <a:cubicBezTo>
                    <a:pt x="290722" y="7144"/>
                    <a:pt x="294980" y="11411"/>
                    <a:pt x="294980" y="16669"/>
                  </a:cubicBezTo>
                  <a:lnTo>
                    <a:pt x="294980" y="181613"/>
                  </a:lnTo>
                  <a:cubicBezTo>
                    <a:pt x="294980" y="186871"/>
                    <a:pt x="290722" y="191138"/>
                    <a:pt x="285455" y="191138"/>
                  </a:cubicBezTo>
                  <a:cubicBezTo>
                    <a:pt x="280187" y="191138"/>
                    <a:pt x="275930" y="186871"/>
                    <a:pt x="275930" y="181613"/>
                  </a:cubicBezTo>
                  <a:lnTo>
                    <a:pt x="275930" y="26194"/>
                  </a:lnTo>
                  <a:lnTo>
                    <a:pt x="26194" y="26194"/>
                  </a:lnTo>
                  <a:lnTo>
                    <a:pt x="26194" y="330994"/>
                  </a:lnTo>
                  <a:lnTo>
                    <a:pt x="168116" y="330994"/>
                  </a:lnTo>
                  <a:cubicBezTo>
                    <a:pt x="173374" y="330994"/>
                    <a:pt x="177641" y="335251"/>
                    <a:pt x="177641" y="340519"/>
                  </a:cubicBezTo>
                  <a:cubicBezTo>
                    <a:pt x="177641" y="345786"/>
                    <a:pt x="173374" y="350044"/>
                    <a:pt x="168116" y="350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69"/>
            <p:cNvSpPr/>
            <p:nvPr/>
          </p:nvSpPr>
          <p:spPr>
            <a:xfrm>
              <a:off x="9330132" y="1325259"/>
              <a:ext cx="180975" cy="28575"/>
            </a:xfrm>
            <a:custGeom>
              <a:avLst/>
              <a:gdLst/>
              <a:ahLst/>
              <a:cxnLst/>
              <a:rect l="l" t="t" r="r" b="b"/>
              <a:pathLst>
                <a:path w="180975" h="28575" extrusionOk="0">
                  <a:moveTo>
                    <a:pt x="170802" y="26194"/>
                  </a:moveTo>
                  <a:lnTo>
                    <a:pt x="16669" y="26194"/>
                  </a:lnTo>
                  <a:cubicBezTo>
                    <a:pt x="11411" y="26194"/>
                    <a:pt x="7144" y="21927"/>
                    <a:pt x="7144" y="16669"/>
                  </a:cubicBezTo>
                  <a:cubicBezTo>
                    <a:pt x="7144" y="11411"/>
                    <a:pt x="11411" y="7144"/>
                    <a:pt x="16669" y="7144"/>
                  </a:cubicBezTo>
                  <a:lnTo>
                    <a:pt x="170802" y="7144"/>
                  </a:lnTo>
                  <a:cubicBezTo>
                    <a:pt x="176070" y="7144"/>
                    <a:pt x="180327" y="11411"/>
                    <a:pt x="180327" y="16669"/>
                  </a:cubicBezTo>
                  <a:cubicBezTo>
                    <a:pt x="180327" y="21927"/>
                    <a:pt x="176060" y="26194"/>
                    <a:pt x="170802" y="26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69"/>
            <p:cNvSpPr/>
            <p:nvPr/>
          </p:nvSpPr>
          <p:spPr>
            <a:xfrm>
              <a:off x="9330132" y="137050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125" y="26194"/>
                  </a:moveTo>
                  <a:lnTo>
                    <a:pt x="16669" y="26194"/>
                  </a:lnTo>
                  <a:cubicBezTo>
                    <a:pt x="11411" y="26194"/>
                    <a:pt x="7144" y="21927"/>
                    <a:pt x="7144" y="16669"/>
                  </a:cubicBezTo>
                  <a:cubicBezTo>
                    <a:pt x="7144" y="11411"/>
                    <a:pt x="11411" y="7144"/>
                    <a:pt x="16669" y="7144"/>
                  </a:cubicBezTo>
                  <a:lnTo>
                    <a:pt x="84125" y="7144"/>
                  </a:lnTo>
                  <a:cubicBezTo>
                    <a:pt x="89383" y="7144"/>
                    <a:pt x="93650" y="11411"/>
                    <a:pt x="93650" y="16669"/>
                  </a:cubicBezTo>
                  <a:cubicBezTo>
                    <a:pt x="93650" y="21927"/>
                    <a:pt x="89383" y="26194"/>
                    <a:pt x="84125" y="26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69"/>
            <p:cNvSpPr/>
            <p:nvPr/>
          </p:nvSpPr>
          <p:spPr>
            <a:xfrm>
              <a:off x="9330132" y="1415746"/>
              <a:ext cx="123825" cy="28575"/>
            </a:xfrm>
            <a:custGeom>
              <a:avLst/>
              <a:gdLst/>
              <a:ahLst/>
              <a:cxnLst/>
              <a:rect l="l" t="t" r="r" b="b"/>
              <a:pathLst>
                <a:path w="123825" h="28575" extrusionOk="0">
                  <a:moveTo>
                    <a:pt x="111919" y="26194"/>
                  </a:moveTo>
                  <a:lnTo>
                    <a:pt x="16669" y="26194"/>
                  </a:lnTo>
                  <a:cubicBezTo>
                    <a:pt x="11411" y="26194"/>
                    <a:pt x="7144" y="21927"/>
                    <a:pt x="7144" y="16669"/>
                  </a:cubicBezTo>
                  <a:cubicBezTo>
                    <a:pt x="7144" y="11411"/>
                    <a:pt x="11411" y="7144"/>
                    <a:pt x="16669" y="7144"/>
                  </a:cubicBezTo>
                  <a:lnTo>
                    <a:pt x="111919" y="7144"/>
                  </a:lnTo>
                  <a:cubicBezTo>
                    <a:pt x="117177" y="7144"/>
                    <a:pt x="121444" y="11411"/>
                    <a:pt x="121444" y="16669"/>
                  </a:cubicBezTo>
                  <a:cubicBezTo>
                    <a:pt x="121444" y="21927"/>
                    <a:pt x="117177" y="26194"/>
                    <a:pt x="111919" y="26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69"/>
            <p:cNvSpPr/>
            <p:nvPr/>
          </p:nvSpPr>
          <p:spPr>
            <a:xfrm>
              <a:off x="9330132" y="1460990"/>
              <a:ext cx="66675" cy="28575"/>
            </a:xfrm>
            <a:custGeom>
              <a:avLst/>
              <a:gdLst/>
              <a:ahLst/>
              <a:cxnLst/>
              <a:rect l="l" t="t" r="r" b="b"/>
              <a:pathLst>
                <a:path w="66675" h="28575" extrusionOk="0">
                  <a:moveTo>
                    <a:pt x="56359" y="26194"/>
                  </a:moveTo>
                  <a:lnTo>
                    <a:pt x="16669" y="26194"/>
                  </a:lnTo>
                  <a:cubicBezTo>
                    <a:pt x="11411" y="26194"/>
                    <a:pt x="7144" y="21936"/>
                    <a:pt x="7144" y="16669"/>
                  </a:cubicBezTo>
                  <a:cubicBezTo>
                    <a:pt x="7144" y="11411"/>
                    <a:pt x="11411" y="7144"/>
                    <a:pt x="16669" y="7144"/>
                  </a:cubicBezTo>
                  <a:lnTo>
                    <a:pt x="56359" y="7144"/>
                  </a:lnTo>
                  <a:cubicBezTo>
                    <a:pt x="61617" y="7144"/>
                    <a:pt x="65884" y="11411"/>
                    <a:pt x="65884" y="16669"/>
                  </a:cubicBezTo>
                  <a:cubicBezTo>
                    <a:pt x="65884" y="21936"/>
                    <a:pt x="61617" y="26194"/>
                    <a:pt x="56359" y="26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69"/>
            <p:cNvSpPr/>
            <p:nvPr/>
          </p:nvSpPr>
          <p:spPr>
            <a:xfrm>
              <a:off x="9421648" y="1432377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26092" y="245012"/>
                  </a:moveTo>
                  <a:cubicBezTo>
                    <a:pt x="60503" y="245012"/>
                    <a:pt x="7144" y="191653"/>
                    <a:pt x="7144" y="126073"/>
                  </a:cubicBezTo>
                  <a:cubicBezTo>
                    <a:pt x="7144" y="60493"/>
                    <a:pt x="60503" y="7144"/>
                    <a:pt x="126092" y="7144"/>
                  </a:cubicBezTo>
                  <a:cubicBezTo>
                    <a:pt x="191662" y="7134"/>
                    <a:pt x="245021" y="60493"/>
                    <a:pt x="245021" y="126073"/>
                  </a:cubicBezTo>
                  <a:cubicBezTo>
                    <a:pt x="245021" y="191653"/>
                    <a:pt x="191662" y="245012"/>
                    <a:pt x="126092" y="245012"/>
                  </a:cubicBezTo>
                  <a:close/>
                  <a:moveTo>
                    <a:pt x="126092" y="26184"/>
                  </a:moveTo>
                  <a:cubicBezTo>
                    <a:pt x="71009" y="26184"/>
                    <a:pt x="26194" y="70990"/>
                    <a:pt x="26194" y="126063"/>
                  </a:cubicBezTo>
                  <a:cubicBezTo>
                    <a:pt x="26194" y="181146"/>
                    <a:pt x="71009" y="225952"/>
                    <a:pt x="126092" y="225952"/>
                  </a:cubicBezTo>
                  <a:cubicBezTo>
                    <a:pt x="181166" y="225962"/>
                    <a:pt x="225971" y="181156"/>
                    <a:pt x="225971" y="126073"/>
                  </a:cubicBezTo>
                  <a:cubicBezTo>
                    <a:pt x="225971" y="70990"/>
                    <a:pt x="181166" y="26184"/>
                    <a:pt x="126092" y="26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69"/>
            <p:cNvSpPr/>
            <p:nvPr/>
          </p:nvSpPr>
          <p:spPr>
            <a:xfrm>
              <a:off x="9477386" y="1506155"/>
              <a:ext cx="133350" cy="95250"/>
            </a:xfrm>
            <a:custGeom>
              <a:avLst/>
              <a:gdLst/>
              <a:ahLst/>
              <a:cxnLst/>
              <a:rect l="l" t="t" r="r" b="b"/>
              <a:pathLst>
                <a:path w="133350" h="95250" extrusionOk="0">
                  <a:moveTo>
                    <a:pt x="52780" y="97443"/>
                  </a:moveTo>
                  <a:lnTo>
                    <a:pt x="52780" y="97443"/>
                  </a:lnTo>
                  <a:cubicBezTo>
                    <a:pt x="50247" y="97443"/>
                    <a:pt x="47827" y="96443"/>
                    <a:pt x="46046" y="94652"/>
                  </a:cubicBezTo>
                  <a:lnTo>
                    <a:pt x="9937" y="58524"/>
                  </a:lnTo>
                  <a:cubicBezTo>
                    <a:pt x="6213" y="54800"/>
                    <a:pt x="6213" y="48780"/>
                    <a:pt x="9937" y="45056"/>
                  </a:cubicBezTo>
                  <a:cubicBezTo>
                    <a:pt x="13661" y="41331"/>
                    <a:pt x="19681" y="41331"/>
                    <a:pt x="23405" y="45056"/>
                  </a:cubicBezTo>
                  <a:lnTo>
                    <a:pt x="52780" y="74450"/>
                  </a:lnTo>
                  <a:lnTo>
                    <a:pt x="117284" y="9937"/>
                  </a:lnTo>
                  <a:cubicBezTo>
                    <a:pt x="121008" y="6213"/>
                    <a:pt x="127028" y="6213"/>
                    <a:pt x="130752" y="9937"/>
                  </a:cubicBezTo>
                  <a:cubicBezTo>
                    <a:pt x="134476" y="13661"/>
                    <a:pt x="134476" y="19681"/>
                    <a:pt x="130752" y="23405"/>
                  </a:cubicBezTo>
                  <a:lnTo>
                    <a:pt x="59515" y="94652"/>
                  </a:lnTo>
                  <a:cubicBezTo>
                    <a:pt x="57724" y="96433"/>
                    <a:pt x="55314" y="97443"/>
                    <a:pt x="52780" y="974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5" name="Google Shape;1935;p269"/>
          <p:cNvGrpSpPr/>
          <p:nvPr/>
        </p:nvGrpSpPr>
        <p:grpSpPr>
          <a:xfrm>
            <a:off x="9333001" y="1678895"/>
            <a:ext cx="281452" cy="320955"/>
            <a:chOff x="5822156" y="3040856"/>
            <a:chExt cx="542925" cy="619125"/>
          </a:xfrm>
        </p:grpSpPr>
        <p:sp>
          <p:nvSpPr>
            <p:cNvPr id="1936" name="Google Shape;1936;p269"/>
            <p:cNvSpPr/>
            <p:nvPr/>
          </p:nvSpPr>
          <p:spPr>
            <a:xfrm>
              <a:off x="6155531" y="3355181"/>
              <a:ext cx="209550" cy="304800"/>
            </a:xfrm>
            <a:custGeom>
              <a:avLst/>
              <a:gdLst/>
              <a:ahLst/>
              <a:cxnLst/>
              <a:rect l="l" t="t" r="r" b="b"/>
              <a:pathLst>
                <a:path w="209550" h="304800" extrusionOk="0">
                  <a:moveTo>
                    <a:pt x="178594" y="7144"/>
                  </a:moveTo>
                  <a:cubicBezTo>
                    <a:pt x="162839" y="7144"/>
                    <a:pt x="150019" y="19964"/>
                    <a:pt x="150019" y="35719"/>
                  </a:cubicBezTo>
                  <a:lnTo>
                    <a:pt x="150019" y="117500"/>
                  </a:lnTo>
                  <a:lnTo>
                    <a:pt x="105175" y="162335"/>
                  </a:lnTo>
                  <a:cubicBezTo>
                    <a:pt x="101155" y="166373"/>
                    <a:pt x="94117" y="166373"/>
                    <a:pt x="90078" y="162335"/>
                  </a:cubicBezTo>
                  <a:cubicBezTo>
                    <a:pt x="88059" y="160315"/>
                    <a:pt x="86944" y="157629"/>
                    <a:pt x="86944" y="154781"/>
                  </a:cubicBezTo>
                  <a:cubicBezTo>
                    <a:pt x="86944" y="151933"/>
                    <a:pt x="88059" y="149247"/>
                    <a:pt x="90316" y="146999"/>
                  </a:cubicBezTo>
                  <a:lnTo>
                    <a:pt x="113081" y="122606"/>
                  </a:lnTo>
                  <a:cubicBezTo>
                    <a:pt x="118462" y="117205"/>
                    <a:pt x="121444" y="110023"/>
                    <a:pt x="121444" y="102394"/>
                  </a:cubicBezTo>
                  <a:cubicBezTo>
                    <a:pt x="121444" y="94764"/>
                    <a:pt x="118462" y="87582"/>
                    <a:pt x="113081" y="82191"/>
                  </a:cubicBezTo>
                  <a:cubicBezTo>
                    <a:pt x="102289" y="71399"/>
                    <a:pt x="83439" y="71399"/>
                    <a:pt x="72666" y="82191"/>
                  </a:cubicBezTo>
                  <a:lnTo>
                    <a:pt x="15516" y="139341"/>
                  </a:lnTo>
                  <a:cubicBezTo>
                    <a:pt x="10116" y="144732"/>
                    <a:pt x="7144" y="151914"/>
                    <a:pt x="7144" y="159544"/>
                  </a:cubicBezTo>
                  <a:lnTo>
                    <a:pt x="7144" y="292894"/>
                  </a:lnTo>
                  <a:cubicBezTo>
                    <a:pt x="7144" y="298161"/>
                    <a:pt x="11401" y="302419"/>
                    <a:pt x="16669" y="302419"/>
                  </a:cubicBezTo>
                  <a:lnTo>
                    <a:pt x="102394" y="302419"/>
                  </a:lnTo>
                  <a:cubicBezTo>
                    <a:pt x="107661" y="302419"/>
                    <a:pt x="111919" y="298161"/>
                    <a:pt x="111919" y="292894"/>
                  </a:cubicBezTo>
                  <a:lnTo>
                    <a:pt x="111919" y="238049"/>
                  </a:lnTo>
                  <a:lnTo>
                    <a:pt x="198796" y="151171"/>
                  </a:lnTo>
                  <a:cubicBezTo>
                    <a:pt x="204187" y="145780"/>
                    <a:pt x="207169" y="138598"/>
                    <a:pt x="207169" y="130969"/>
                  </a:cubicBezTo>
                  <a:lnTo>
                    <a:pt x="207169" y="35719"/>
                  </a:lnTo>
                  <a:cubicBezTo>
                    <a:pt x="207169" y="19964"/>
                    <a:pt x="194348" y="7144"/>
                    <a:pt x="178594" y="7144"/>
                  </a:cubicBezTo>
                  <a:close/>
                  <a:moveTo>
                    <a:pt x="188119" y="130969"/>
                  </a:moveTo>
                  <a:cubicBezTo>
                    <a:pt x="188119" y="133474"/>
                    <a:pt x="187109" y="135931"/>
                    <a:pt x="185328" y="137703"/>
                  </a:cubicBezTo>
                  <a:lnTo>
                    <a:pt x="95660" y="227371"/>
                  </a:lnTo>
                  <a:cubicBezTo>
                    <a:pt x="93869" y="229162"/>
                    <a:pt x="92869" y="231572"/>
                    <a:pt x="92869" y="234105"/>
                  </a:cubicBezTo>
                  <a:lnTo>
                    <a:pt x="92869" y="283369"/>
                  </a:lnTo>
                  <a:lnTo>
                    <a:pt x="26194" y="283369"/>
                  </a:lnTo>
                  <a:lnTo>
                    <a:pt x="26194" y="159544"/>
                  </a:lnTo>
                  <a:cubicBezTo>
                    <a:pt x="26194" y="157039"/>
                    <a:pt x="27203" y="154581"/>
                    <a:pt x="28985" y="152810"/>
                  </a:cubicBezTo>
                  <a:lnTo>
                    <a:pt x="86144" y="95660"/>
                  </a:lnTo>
                  <a:cubicBezTo>
                    <a:pt x="89735" y="92050"/>
                    <a:pt x="95993" y="92050"/>
                    <a:pt x="99603" y="95660"/>
                  </a:cubicBezTo>
                  <a:cubicBezTo>
                    <a:pt x="103318" y="99374"/>
                    <a:pt x="103318" y="105413"/>
                    <a:pt x="99374" y="109357"/>
                  </a:cubicBezTo>
                  <a:lnTo>
                    <a:pt x="76610" y="133760"/>
                  </a:lnTo>
                  <a:cubicBezTo>
                    <a:pt x="65018" y="145351"/>
                    <a:pt x="65018" y="164211"/>
                    <a:pt x="76600" y="175803"/>
                  </a:cubicBezTo>
                  <a:cubicBezTo>
                    <a:pt x="87840" y="187042"/>
                    <a:pt x="107432" y="187042"/>
                    <a:pt x="118653" y="175803"/>
                  </a:cubicBezTo>
                  <a:lnTo>
                    <a:pt x="166278" y="128178"/>
                  </a:lnTo>
                  <a:cubicBezTo>
                    <a:pt x="168059" y="126397"/>
                    <a:pt x="169069" y="123977"/>
                    <a:pt x="169069" y="121444"/>
                  </a:cubicBezTo>
                  <a:lnTo>
                    <a:pt x="169069" y="35719"/>
                  </a:lnTo>
                  <a:cubicBezTo>
                    <a:pt x="169069" y="30461"/>
                    <a:pt x="173336" y="26194"/>
                    <a:pt x="178594" y="26194"/>
                  </a:cubicBezTo>
                  <a:cubicBezTo>
                    <a:pt x="183852" y="26194"/>
                    <a:pt x="188119" y="30461"/>
                    <a:pt x="188119" y="35719"/>
                  </a:cubicBezTo>
                  <a:lnTo>
                    <a:pt x="188119" y="130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69"/>
            <p:cNvSpPr/>
            <p:nvPr/>
          </p:nvSpPr>
          <p:spPr>
            <a:xfrm>
              <a:off x="5822156" y="3355181"/>
              <a:ext cx="209550" cy="304800"/>
            </a:xfrm>
            <a:custGeom>
              <a:avLst/>
              <a:gdLst/>
              <a:ahLst/>
              <a:cxnLst/>
              <a:rect l="l" t="t" r="r" b="b"/>
              <a:pathLst>
                <a:path w="209550" h="304800" extrusionOk="0">
                  <a:moveTo>
                    <a:pt x="141656" y="82191"/>
                  </a:moveTo>
                  <a:cubicBezTo>
                    <a:pt x="130864" y="71399"/>
                    <a:pt x="112014" y="71399"/>
                    <a:pt x="101241" y="82191"/>
                  </a:cubicBezTo>
                  <a:cubicBezTo>
                    <a:pt x="95841" y="87582"/>
                    <a:pt x="92869" y="94764"/>
                    <a:pt x="92869" y="102394"/>
                  </a:cubicBezTo>
                  <a:cubicBezTo>
                    <a:pt x="92869" y="110023"/>
                    <a:pt x="95841" y="117205"/>
                    <a:pt x="101003" y="122368"/>
                  </a:cubicBezTo>
                  <a:lnTo>
                    <a:pt x="124235" y="147228"/>
                  </a:lnTo>
                  <a:cubicBezTo>
                    <a:pt x="126254" y="149247"/>
                    <a:pt x="127368" y="151933"/>
                    <a:pt x="127368" y="154781"/>
                  </a:cubicBezTo>
                  <a:cubicBezTo>
                    <a:pt x="127368" y="157629"/>
                    <a:pt x="126254" y="160315"/>
                    <a:pt x="124225" y="162335"/>
                  </a:cubicBezTo>
                  <a:cubicBezTo>
                    <a:pt x="120206" y="166373"/>
                    <a:pt x="113167" y="166373"/>
                    <a:pt x="109128" y="162335"/>
                  </a:cubicBezTo>
                  <a:lnTo>
                    <a:pt x="64294" y="117500"/>
                  </a:lnTo>
                  <a:lnTo>
                    <a:pt x="64294" y="35719"/>
                  </a:lnTo>
                  <a:cubicBezTo>
                    <a:pt x="64294" y="19964"/>
                    <a:pt x="51473" y="7144"/>
                    <a:pt x="35719" y="7144"/>
                  </a:cubicBezTo>
                  <a:cubicBezTo>
                    <a:pt x="19964" y="7144"/>
                    <a:pt x="7144" y="19964"/>
                    <a:pt x="7144" y="35719"/>
                  </a:cubicBezTo>
                  <a:lnTo>
                    <a:pt x="7144" y="130969"/>
                  </a:lnTo>
                  <a:cubicBezTo>
                    <a:pt x="7144" y="138598"/>
                    <a:pt x="10116" y="145780"/>
                    <a:pt x="15516" y="151171"/>
                  </a:cubicBezTo>
                  <a:lnTo>
                    <a:pt x="102394" y="238049"/>
                  </a:lnTo>
                  <a:lnTo>
                    <a:pt x="102394" y="292894"/>
                  </a:lnTo>
                  <a:cubicBezTo>
                    <a:pt x="102394" y="298161"/>
                    <a:pt x="106651" y="302419"/>
                    <a:pt x="111919" y="302419"/>
                  </a:cubicBezTo>
                  <a:lnTo>
                    <a:pt x="197644" y="302419"/>
                  </a:lnTo>
                  <a:cubicBezTo>
                    <a:pt x="202911" y="302419"/>
                    <a:pt x="207169" y="298161"/>
                    <a:pt x="207169" y="292894"/>
                  </a:cubicBezTo>
                  <a:lnTo>
                    <a:pt x="207169" y="159544"/>
                  </a:lnTo>
                  <a:cubicBezTo>
                    <a:pt x="207169" y="151914"/>
                    <a:pt x="204187" y="144732"/>
                    <a:pt x="198796" y="139341"/>
                  </a:cubicBezTo>
                  <a:lnTo>
                    <a:pt x="141656" y="82191"/>
                  </a:lnTo>
                  <a:close/>
                  <a:moveTo>
                    <a:pt x="188119" y="283369"/>
                  </a:moveTo>
                  <a:lnTo>
                    <a:pt x="121444" y="283369"/>
                  </a:lnTo>
                  <a:lnTo>
                    <a:pt x="121444" y="234105"/>
                  </a:lnTo>
                  <a:cubicBezTo>
                    <a:pt x="121444" y="231572"/>
                    <a:pt x="120434" y="229162"/>
                    <a:pt x="118653" y="227371"/>
                  </a:cubicBezTo>
                  <a:lnTo>
                    <a:pt x="28985" y="137703"/>
                  </a:lnTo>
                  <a:cubicBezTo>
                    <a:pt x="27203" y="135931"/>
                    <a:pt x="26194" y="133474"/>
                    <a:pt x="26194" y="130969"/>
                  </a:cubicBezTo>
                  <a:lnTo>
                    <a:pt x="26194" y="35719"/>
                  </a:lnTo>
                  <a:cubicBezTo>
                    <a:pt x="26194" y="30461"/>
                    <a:pt x="30461" y="26194"/>
                    <a:pt x="35719" y="26194"/>
                  </a:cubicBezTo>
                  <a:cubicBezTo>
                    <a:pt x="40977" y="26194"/>
                    <a:pt x="45244" y="30461"/>
                    <a:pt x="45244" y="35719"/>
                  </a:cubicBezTo>
                  <a:lnTo>
                    <a:pt x="45244" y="121444"/>
                  </a:lnTo>
                  <a:cubicBezTo>
                    <a:pt x="45244" y="123977"/>
                    <a:pt x="46244" y="126397"/>
                    <a:pt x="48035" y="128178"/>
                  </a:cubicBezTo>
                  <a:lnTo>
                    <a:pt x="95650" y="175803"/>
                  </a:lnTo>
                  <a:cubicBezTo>
                    <a:pt x="106890" y="187042"/>
                    <a:pt x="126482" y="187042"/>
                    <a:pt x="137703" y="175803"/>
                  </a:cubicBezTo>
                  <a:cubicBezTo>
                    <a:pt x="149295" y="164211"/>
                    <a:pt x="149295" y="145351"/>
                    <a:pt x="137932" y="133988"/>
                  </a:cubicBezTo>
                  <a:lnTo>
                    <a:pt x="114710" y="109128"/>
                  </a:lnTo>
                  <a:cubicBezTo>
                    <a:pt x="110995" y="105413"/>
                    <a:pt x="110995" y="99374"/>
                    <a:pt x="114719" y="95660"/>
                  </a:cubicBezTo>
                  <a:cubicBezTo>
                    <a:pt x="118310" y="92050"/>
                    <a:pt x="124568" y="92050"/>
                    <a:pt x="128178" y="95660"/>
                  </a:cubicBezTo>
                  <a:lnTo>
                    <a:pt x="185328" y="152810"/>
                  </a:lnTo>
                  <a:cubicBezTo>
                    <a:pt x="187109" y="154581"/>
                    <a:pt x="188119" y="157039"/>
                    <a:pt x="188119" y="159544"/>
                  </a:cubicBezTo>
                  <a:lnTo>
                    <a:pt x="188119" y="2833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69"/>
            <p:cNvSpPr/>
            <p:nvPr/>
          </p:nvSpPr>
          <p:spPr>
            <a:xfrm>
              <a:off x="5850731" y="3040856"/>
              <a:ext cx="485775" cy="323850"/>
            </a:xfrm>
            <a:custGeom>
              <a:avLst/>
              <a:gdLst/>
              <a:ahLst/>
              <a:cxnLst/>
              <a:rect l="l" t="t" r="r" b="b"/>
              <a:pathLst>
                <a:path w="485775" h="323850" extrusionOk="0">
                  <a:moveTo>
                    <a:pt x="35719" y="292894"/>
                  </a:moveTo>
                  <a:lnTo>
                    <a:pt x="140494" y="292894"/>
                  </a:lnTo>
                  <a:cubicBezTo>
                    <a:pt x="140494" y="308648"/>
                    <a:pt x="153314" y="321469"/>
                    <a:pt x="169069" y="321469"/>
                  </a:cubicBezTo>
                  <a:lnTo>
                    <a:pt x="321469" y="321469"/>
                  </a:lnTo>
                  <a:cubicBezTo>
                    <a:pt x="337223" y="321469"/>
                    <a:pt x="350044" y="308648"/>
                    <a:pt x="350044" y="292894"/>
                  </a:cubicBezTo>
                  <a:lnTo>
                    <a:pt x="454819" y="292894"/>
                  </a:lnTo>
                  <a:cubicBezTo>
                    <a:pt x="470573" y="292894"/>
                    <a:pt x="483394" y="280073"/>
                    <a:pt x="483394" y="264319"/>
                  </a:cubicBezTo>
                  <a:lnTo>
                    <a:pt x="483394" y="216694"/>
                  </a:lnTo>
                  <a:cubicBezTo>
                    <a:pt x="483394" y="207693"/>
                    <a:pt x="477155" y="198215"/>
                    <a:pt x="468868" y="194662"/>
                  </a:cubicBezTo>
                  <a:lnTo>
                    <a:pt x="419710" y="173603"/>
                  </a:lnTo>
                  <a:cubicBezTo>
                    <a:pt x="418395" y="173041"/>
                    <a:pt x="416719" y="170488"/>
                    <a:pt x="416719" y="169069"/>
                  </a:cubicBezTo>
                  <a:lnTo>
                    <a:pt x="416719" y="154400"/>
                  </a:lnTo>
                  <a:cubicBezTo>
                    <a:pt x="428387" y="143923"/>
                    <a:pt x="435769" y="128788"/>
                    <a:pt x="435769" y="111919"/>
                  </a:cubicBezTo>
                  <a:lnTo>
                    <a:pt x="435769" y="83344"/>
                  </a:lnTo>
                  <a:cubicBezTo>
                    <a:pt x="435769" y="51826"/>
                    <a:pt x="410137" y="26194"/>
                    <a:pt x="378619" y="26194"/>
                  </a:cubicBezTo>
                  <a:cubicBezTo>
                    <a:pt x="347101" y="26194"/>
                    <a:pt x="321469" y="51826"/>
                    <a:pt x="321469" y="83344"/>
                  </a:cubicBezTo>
                  <a:lnTo>
                    <a:pt x="321469" y="111919"/>
                  </a:lnTo>
                  <a:cubicBezTo>
                    <a:pt x="321469" y="128788"/>
                    <a:pt x="328851" y="143923"/>
                    <a:pt x="340519" y="154400"/>
                  </a:cubicBezTo>
                  <a:lnTo>
                    <a:pt x="340519" y="169069"/>
                  </a:lnTo>
                  <a:cubicBezTo>
                    <a:pt x="340519" y="170488"/>
                    <a:pt x="338842" y="173041"/>
                    <a:pt x="337537" y="173603"/>
                  </a:cubicBezTo>
                  <a:lnTo>
                    <a:pt x="334185" y="175041"/>
                  </a:lnTo>
                  <a:lnTo>
                    <a:pt x="286350" y="154553"/>
                  </a:lnTo>
                  <a:cubicBezTo>
                    <a:pt x="285045" y="153991"/>
                    <a:pt x="283369" y="151438"/>
                    <a:pt x="283369" y="150019"/>
                  </a:cubicBezTo>
                  <a:lnTo>
                    <a:pt x="283369" y="135350"/>
                  </a:lnTo>
                  <a:cubicBezTo>
                    <a:pt x="295037" y="124873"/>
                    <a:pt x="302419" y="109738"/>
                    <a:pt x="302419" y="92869"/>
                  </a:cubicBezTo>
                  <a:lnTo>
                    <a:pt x="302419" y="64294"/>
                  </a:lnTo>
                  <a:cubicBezTo>
                    <a:pt x="302419" y="32776"/>
                    <a:pt x="276787" y="7144"/>
                    <a:pt x="245269" y="7144"/>
                  </a:cubicBezTo>
                  <a:cubicBezTo>
                    <a:pt x="213751" y="7144"/>
                    <a:pt x="188119" y="32776"/>
                    <a:pt x="188119" y="64294"/>
                  </a:cubicBezTo>
                  <a:lnTo>
                    <a:pt x="188119" y="92869"/>
                  </a:lnTo>
                  <a:cubicBezTo>
                    <a:pt x="188119" y="109738"/>
                    <a:pt x="195501" y="124873"/>
                    <a:pt x="207169" y="135350"/>
                  </a:cubicBezTo>
                  <a:lnTo>
                    <a:pt x="207169" y="150019"/>
                  </a:lnTo>
                  <a:cubicBezTo>
                    <a:pt x="207169" y="151438"/>
                    <a:pt x="205492" y="153991"/>
                    <a:pt x="204187" y="154553"/>
                  </a:cubicBezTo>
                  <a:lnTo>
                    <a:pt x="156353" y="175031"/>
                  </a:lnTo>
                  <a:lnTo>
                    <a:pt x="153000" y="173603"/>
                  </a:lnTo>
                  <a:cubicBezTo>
                    <a:pt x="151695" y="173041"/>
                    <a:pt x="150019" y="170488"/>
                    <a:pt x="150019" y="169069"/>
                  </a:cubicBezTo>
                  <a:lnTo>
                    <a:pt x="150019" y="154400"/>
                  </a:lnTo>
                  <a:cubicBezTo>
                    <a:pt x="161687" y="143923"/>
                    <a:pt x="169069" y="128788"/>
                    <a:pt x="169069" y="111919"/>
                  </a:cubicBezTo>
                  <a:lnTo>
                    <a:pt x="169069" y="83344"/>
                  </a:lnTo>
                  <a:cubicBezTo>
                    <a:pt x="169069" y="51826"/>
                    <a:pt x="143437" y="26194"/>
                    <a:pt x="111919" y="26194"/>
                  </a:cubicBezTo>
                  <a:cubicBezTo>
                    <a:pt x="80401" y="26194"/>
                    <a:pt x="54769" y="51826"/>
                    <a:pt x="54769" y="83344"/>
                  </a:cubicBezTo>
                  <a:lnTo>
                    <a:pt x="54769" y="111919"/>
                  </a:lnTo>
                  <a:cubicBezTo>
                    <a:pt x="54769" y="128788"/>
                    <a:pt x="62151" y="143923"/>
                    <a:pt x="73819" y="154400"/>
                  </a:cubicBezTo>
                  <a:lnTo>
                    <a:pt x="73819" y="169069"/>
                  </a:lnTo>
                  <a:cubicBezTo>
                    <a:pt x="73819" y="170488"/>
                    <a:pt x="72142" y="173041"/>
                    <a:pt x="70837" y="173603"/>
                  </a:cubicBezTo>
                  <a:lnTo>
                    <a:pt x="21660" y="194662"/>
                  </a:lnTo>
                  <a:cubicBezTo>
                    <a:pt x="13383" y="198215"/>
                    <a:pt x="7144" y="207693"/>
                    <a:pt x="7144" y="216694"/>
                  </a:cubicBezTo>
                  <a:lnTo>
                    <a:pt x="7144" y="264319"/>
                  </a:lnTo>
                  <a:cubicBezTo>
                    <a:pt x="7144" y="280073"/>
                    <a:pt x="19964" y="292894"/>
                    <a:pt x="35719" y="292894"/>
                  </a:cubicBezTo>
                  <a:close/>
                  <a:moveTo>
                    <a:pt x="340519" y="83344"/>
                  </a:moveTo>
                  <a:cubicBezTo>
                    <a:pt x="340519" y="62332"/>
                    <a:pt x="357607" y="45244"/>
                    <a:pt x="378619" y="45244"/>
                  </a:cubicBezTo>
                  <a:cubicBezTo>
                    <a:pt x="399631" y="45244"/>
                    <a:pt x="416719" y="62332"/>
                    <a:pt x="416719" y="83344"/>
                  </a:cubicBezTo>
                  <a:lnTo>
                    <a:pt x="416719" y="111919"/>
                  </a:lnTo>
                  <a:cubicBezTo>
                    <a:pt x="416719" y="132931"/>
                    <a:pt x="399631" y="150019"/>
                    <a:pt x="378619" y="150019"/>
                  </a:cubicBezTo>
                  <a:cubicBezTo>
                    <a:pt x="357607" y="150019"/>
                    <a:pt x="340519" y="132931"/>
                    <a:pt x="340519" y="111919"/>
                  </a:cubicBezTo>
                  <a:lnTo>
                    <a:pt x="340519" y="83344"/>
                  </a:lnTo>
                  <a:close/>
                  <a:moveTo>
                    <a:pt x="378619" y="169069"/>
                  </a:moveTo>
                  <a:cubicBezTo>
                    <a:pt x="385305" y="169069"/>
                    <a:pt x="391697" y="167850"/>
                    <a:pt x="397669" y="165735"/>
                  </a:cubicBezTo>
                  <a:lnTo>
                    <a:pt x="397669" y="169069"/>
                  </a:lnTo>
                  <a:cubicBezTo>
                    <a:pt x="397669" y="178070"/>
                    <a:pt x="403908" y="187547"/>
                    <a:pt x="412194" y="191100"/>
                  </a:cubicBezTo>
                  <a:lnTo>
                    <a:pt x="461353" y="212160"/>
                  </a:lnTo>
                  <a:cubicBezTo>
                    <a:pt x="462667" y="212722"/>
                    <a:pt x="464344" y="215275"/>
                    <a:pt x="464344" y="216694"/>
                  </a:cubicBezTo>
                  <a:lnTo>
                    <a:pt x="464344" y="264319"/>
                  </a:lnTo>
                  <a:cubicBezTo>
                    <a:pt x="464344" y="269577"/>
                    <a:pt x="460077" y="273844"/>
                    <a:pt x="454819" y="273844"/>
                  </a:cubicBezTo>
                  <a:lnTo>
                    <a:pt x="350044" y="273844"/>
                  </a:lnTo>
                  <a:lnTo>
                    <a:pt x="350044" y="197644"/>
                  </a:lnTo>
                  <a:cubicBezTo>
                    <a:pt x="350044" y="194843"/>
                    <a:pt x="349387" y="192014"/>
                    <a:pt x="348301" y="189319"/>
                  </a:cubicBezTo>
                  <a:cubicBezTo>
                    <a:pt x="354901" y="184956"/>
                    <a:pt x="359569" y="176841"/>
                    <a:pt x="359569" y="169069"/>
                  </a:cubicBezTo>
                  <a:lnTo>
                    <a:pt x="359569" y="165735"/>
                  </a:lnTo>
                  <a:cubicBezTo>
                    <a:pt x="365541" y="167850"/>
                    <a:pt x="371932" y="169069"/>
                    <a:pt x="378619" y="169069"/>
                  </a:cubicBezTo>
                  <a:close/>
                  <a:moveTo>
                    <a:pt x="207169" y="64294"/>
                  </a:moveTo>
                  <a:cubicBezTo>
                    <a:pt x="207169" y="43282"/>
                    <a:pt x="224257" y="26194"/>
                    <a:pt x="245269" y="26194"/>
                  </a:cubicBezTo>
                  <a:cubicBezTo>
                    <a:pt x="266281" y="26194"/>
                    <a:pt x="283369" y="43282"/>
                    <a:pt x="283369" y="64294"/>
                  </a:cubicBezTo>
                  <a:lnTo>
                    <a:pt x="283369" y="92869"/>
                  </a:lnTo>
                  <a:cubicBezTo>
                    <a:pt x="283369" y="113881"/>
                    <a:pt x="266281" y="130969"/>
                    <a:pt x="245269" y="130969"/>
                  </a:cubicBezTo>
                  <a:cubicBezTo>
                    <a:pt x="224257" y="130969"/>
                    <a:pt x="207169" y="113881"/>
                    <a:pt x="207169" y="92869"/>
                  </a:cubicBezTo>
                  <a:lnTo>
                    <a:pt x="207169" y="64294"/>
                  </a:lnTo>
                  <a:close/>
                  <a:moveTo>
                    <a:pt x="211703" y="172050"/>
                  </a:moveTo>
                  <a:cubicBezTo>
                    <a:pt x="219980" y="168497"/>
                    <a:pt x="226219" y="159020"/>
                    <a:pt x="226219" y="150019"/>
                  </a:cubicBezTo>
                  <a:lnTo>
                    <a:pt x="226219" y="146685"/>
                  </a:lnTo>
                  <a:cubicBezTo>
                    <a:pt x="232191" y="148800"/>
                    <a:pt x="238582" y="150019"/>
                    <a:pt x="245269" y="150019"/>
                  </a:cubicBezTo>
                  <a:cubicBezTo>
                    <a:pt x="251955" y="150019"/>
                    <a:pt x="258347" y="148800"/>
                    <a:pt x="264319" y="146685"/>
                  </a:cubicBezTo>
                  <a:lnTo>
                    <a:pt x="264319" y="150019"/>
                  </a:lnTo>
                  <a:cubicBezTo>
                    <a:pt x="264319" y="159020"/>
                    <a:pt x="270558" y="168497"/>
                    <a:pt x="278844" y="172050"/>
                  </a:cubicBezTo>
                  <a:lnTo>
                    <a:pt x="327879" y="193062"/>
                  </a:lnTo>
                  <a:cubicBezTo>
                    <a:pt x="328232" y="193329"/>
                    <a:pt x="328574" y="193596"/>
                    <a:pt x="328955" y="193805"/>
                  </a:cubicBezTo>
                  <a:cubicBezTo>
                    <a:pt x="330013" y="194824"/>
                    <a:pt x="330994" y="196558"/>
                    <a:pt x="330994" y="197644"/>
                  </a:cubicBezTo>
                  <a:lnTo>
                    <a:pt x="330994" y="292894"/>
                  </a:lnTo>
                  <a:cubicBezTo>
                    <a:pt x="330994" y="298152"/>
                    <a:pt x="326727" y="302419"/>
                    <a:pt x="321469" y="302419"/>
                  </a:cubicBezTo>
                  <a:lnTo>
                    <a:pt x="169069" y="302419"/>
                  </a:lnTo>
                  <a:cubicBezTo>
                    <a:pt x="163811" y="302419"/>
                    <a:pt x="159544" y="298152"/>
                    <a:pt x="159544" y="292894"/>
                  </a:cubicBezTo>
                  <a:lnTo>
                    <a:pt x="159544" y="197644"/>
                  </a:lnTo>
                  <a:cubicBezTo>
                    <a:pt x="159544" y="196558"/>
                    <a:pt x="160515" y="194834"/>
                    <a:pt x="161563" y="193824"/>
                  </a:cubicBezTo>
                  <a:cubicBezTo>
                    <a:pt x="161944" y="193605"/>
                    <a:pt x="162296" y="193338"/>
                    <a:pt x="162649" y="193062"/>
                  </a:cubicBezTo>
                  <a:lnTo>
                    <a:pt x="211703" y="172050"/>
                  </a:lnTo>
                  <a:close/>
                  <a:moveTo>
                    <a:pt x="73819" y="83344"/>
                  </a:moveTo>
                  <a:cubicBezTo>
                    <a:pt x="73819" y="62332"/>
                    <a:pt x="90907" y="45244"/>
                    <a:pt x="111919" y="45244"/>
                  </a:cubicBezTo>
                  <a:cubicBezTo>
                    <a:pt x="132931" y="45244"/>
                    <a:pt x="150019" y="62332"/>
                    <a:pt x="150019" y="83344"/>
                  </a:cubicBezTo>
                  <a:lnTo>
                    <a:pt x="150019" y="111919"/>
                  </a:lnTo>
                  <a:cubicBezTo>
                    <a:pt x="150019" y="132931"/>
                    <a:pt x="132931" y="150019"/>
                    <a:pt x="111919" y="150019"/>
                  </a:cubicBezTo>
                  <a:cubicBezTo>
                    <a:pt x="90907" y="150019"/>
                    <a:pt x="73819" y="132931"/>
                    <a:pt x="73819" y="111919"/>
                  </a:cubicBezTo>
                  <a:lnTo>
                    <a:pt x="73819" y="83344"/>
                  </a:lnTo>
                  <a:close/>
                  <a:moveTo>
                    <a:pt x="26194" y="216694"/>
                  </a:moveTo>
                  <a:cubicBezTo>
                    <a:pt x="26194" y="215275"/>
                    <a:pt x="27870" y="212722"/>
                    <a:pt x="29166" y="212160"/>
                  </a:cubicBezTo>
                  <a:lnTo>
                    <a:pt x="78343" y="191100"/>
                  </a:lnTo>
                  <a:cubicBezTo>
                    <a:pt x="86630" y="187547"/>
                    <a:pt x="92869" y="178070"/>
                    <a:pt x="92869" y="169069"/>
                  </a:cubicBezTo>
                  <a:lnTo>
                    <a:pt x="92869" y="165735"/>
                  </a:lnTo>
                  <a:cubicBezTo>
                    <a:pt x="98841" y="167850"/>
                    <a:pt x="105232" y="169069"/>
                    <a:pt x="111919" y="169069"/>
                  </a:cubicBezTo>
                  <a:cubicBezTo>
                    <a:pt x="118605" y="169069"/>
                    <a:pt x="124997" y="167850"/>
                    <a:pt x="130969" y="165735"/>
                  </a:cubicBezTo>
                  <a:lnTo>
                    <a:pt x="130969" y="169069"/>
                  </a:lnTo>
                  <a:cubicBezTo>
                    <a:pt x="130969" y="176841"/>
                    <a:pt x="135626" y="184947"/>
                    <a:pt x="142237" y="189309"/>
                  </a:cubicBezTo>
                  <a:cubicBezTo>
                    <a:pt x="141151" y="192014"/>
                    <a:pt x="140494" y="194843"/>
                    <a:pt x="140494" y="197644"/>
                  </a:cubicBezTo>
                  <a:lnTo>
                    <a:pt x="140494" y="273844"/>
                  </a:lnTo>
                  <a:lnTo>
                    <a:pt x="35719" y="273844"/>
                  </a:lnTo>
                  <a:cubicBezTo>
                    <a:pt x="30461" y="273844"/>
                    <a:pt x="26194" y="269577"/>
                    <a:pt x="26194" y="264319"/>
                  </a:cubicBezTo>
                  <a:lnTo>
                    <a:pt x="26194" y="2166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9" name="Google Shape;1939;p269"/>
          <p:cNvSpPr/>
          <p:nvPr/>
        </p:nvSpPr>
        <p:spPr>
          <a:xfrm rot="10800000" flipH="1">
            <a:off x="8961133" y="2484587"/>
            <a:ext cx="2353675" cy="1434453"/>
          </a:xfrm>
          <a:custGeom>
            <a:avLst/>
            <a:gdLst/>
            <a:ahLst/>
            <a:cxnLst/>
            <a:rect l="l" t="t" r="r" b="b"/>
            <a:pathLst>
              <a:path w="1756474" h="1756474" extrusionOk="0">
                <a:moveTo>
                  <a:pt x="0" y="1756474"/>
                </a:moveTo>
                <a:lnTo>
                  <a:pt x="0" y="0"/>
                </a:lnTo>
                <a:lnTo>
                  <a:pt x="1756474" y="0"/>
                </a:lnTo>
              </a:path>
            </a:pathLst>
          </a:custGeom>
          <a:noFill/>
          <a:ln w="15875" cap="flat" cmpd="sng">
            <a:solidFill>
              <a:srgbClr val="47A3FF"/>
            </a:solidFill>
            <a:prstDash val="solid"/>
            <a:round/>
            <a:headEnd type="none" w="sm" len="sm"/>
            <a:tailEnd type="non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69"/>
          <p:cNvSpPr/>
          <p:nvPr/>
        </p:nvSpPr>
        <p:spPr>
          <a:xfrm>
            <a:off x="9021567" y="3031173"/>
            <a:ext cx="2220400" cy="59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C92D5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ON-GOING MANAGEMENT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2C92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337" y="1672368"/>
            <a:ext cx="519123" cy="38577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372599" y="1672368"/>
            <a:ext cx="936104" cy="1002995"/>
            <a:chOff x="191344" y="2013599"/>
            <a:chExt cx="936104" cy="100299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20" y="2013599"/>
              <a:ext cx="455352" cy="389038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191344" y="2416430"/>
              <a:ext cx="936104" cy="600164"/>
            </a:xfrm>
            <a:prstGeom prst="rect">
              <a:avLst/>
            </a:prstGeom>
            <a:solidFill>
              <a:srgbClr val="0079CC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Healthy "Patient" / Life before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330847" y="2080193"/>
            <a:ext cx="887236" cy="600164"/>
          </a:xfrm>
          <a:prstGeom prst="rect">
            <a:avLst/>
          </a:prstGeom>
          <a:solidFill>
            <a:srgbClr val="0079CC"/>
          </a:solidFill>
          <a:ln>
            <a:solidFill>
              <a:schemeClr val="tx1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Suspicion / Early symptoms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233544" y="1672367"/>
            <a:ext cx="874272" cy="1008779"/>
            <a:chOff x="2751341" y="2016000"/>
            <a:chExt cx="936104" cy="1006378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1716" y="2016000"/>
              <a:ext cx="459433" cy="368374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2751341" y="2422214"/>
              <a:ext cx="936104" cy="600164"/>
            </a:xfrm>
            <a:prstGeom prst="rect">
              <a:avLst/>
            </a:prstGeom>
            <a:solidFill>
              <a:srgbClr val="0079CC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First physician visit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57024" y="5377772"/>
            <a:ext cx="936104" cy="1009548"/>
            <a:chOff x="5361227" y="1999319"/>
            <a:chExt cx="936104" cy="100954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4053" y="1999319"/>
              <a:ext cx="466725" cy="40005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5361227" y="2408703"/>
              <a:ext cx="936104" cy="600164"/>
            </a:xfrm>
            <a:prstGeom prst="rect">
              <a:avLst/>
            </a:prstGeom>
            <a:solidFill>
              <a:srgbClr val="0069B0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initiation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01067" y="5408515"/>
            <a:ext cx="936104" cy="972739"/>
            <a:chOff x="6405270" y="2030062"/>
            <a:chExt cx="936104" cy="97273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0513" y="2030062"/>
              <a:ext cx="505617" cy="366908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6405270" y="2402637"/>
              <a:ext cx="936104" cy="600164"/>
            </a:xfrm>
            <a:prstGeom prst="rect">
              <a:avLst/>
            </a:prstGeom>
            <a:solidFill>
              <a:srgbClr val="0069B0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Monitoring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538182" y="3957292"/>
            <a:ext cx="936104" cy="1006487"/>
            <a:chOff x="8279389" y="2003533"/>
            <a:chExt cx="936104" cy="100648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6280" y="2003533"/>
              <a:ext cx="479577" cy="380841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8279389" y="2409856"/>
              <a:ext cx="936104" cy="600164"/>
            </a:xfrm>
            <a:prstGeom prst="rect">
              <a:avLst/>
            </a:prstGeom>
            <a:solidFill>
              <a:srgbClr val="0069B0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Progression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568438" y="3983822"/>
            <a:ext cx="936104" cy="984951"/>
            <a:chOff x="9309645" y="2030063"/>
            <a:chExt cx="936104" cy="984951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75681" y="2030063"/>
              <a:ext cx="505441" cy="392152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9309645" y="2414850"/>
              <a:ext cx="936104" cy="600164"/>
            </a:xfrm>
            <a:prstGeom prst="rect">
              <a:avLst/>
            </a:prstGeom>
            <a:solidFill>
              <a:srgbClr val="0069B0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Adjustment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600202" y="3961691"/>
            <a:ext cx="936104" cy="1007872"/>
            <a:chOff x="10339901" y="2007932"/>
            <a:chExt cx="936104" cy="1007872"/>
          </a:xfrm>
        </p:grpSpPr>
        <p:sp>
          <p:nvSpPr>
            <p:cNvPr id="97" name="Rectangle 96"/>
            <p:cNvSpPr/>
            <p:nvPr/>
          </p:nvSpPr>
          <p:spPr>
            <a:xfrm>
              <a:off x="10339901" y="2415640"/>
              <a:ext cx="936104" cy="600164"/>
            </a:xfrm>
            <a:prstGeom prst="rect">
              <a:avLst/>
            </a:prstGeom>
            <a:solidFill>
              <a:srgbClr val="F76681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Well-being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86007" y="2007932"/>
              <a:ext cx="455352" cy="389038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107816" y="5013001"/>
            <a:ext cx="936104" cy="1015271"/>
            <a:chOff x="4056284" y="2000533"/>
            <a:chExt cx="936104" cy="101527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95800" y="2000533"/>
              <a:ext cx="497789" cy="420355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>
            <a:xfrm>
              <a:off x="4056284" y="2415640"/>
              <a:ext cx="936104" cy="600164"/>
            </a:xfrm>
            <a:prstGeom prst="rect">
              <a:avLst/>
            </a:prstGeom>
            <a:solidFill>
              <a:srgbClr val="0090F2"/>
            </a:solidFill>
            <a:ln>
              <a:solidFill>
                <a:schemeClr val="tx1"/>
              </a:solidFill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Diagnosis</a:t>
              </a:r>
              <a:endPara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36" y="3858461"/>
            <a:ext cx="457240" cy="38408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140" y="2670319"/>
            <a:ext cx="497789" cy="420355"/>
          </a:xfrm>
          <a:prstGeom prst="rect">
            <a:avLst/>
          </a:prstGeom>
        </p:spPr>
      </p:pic>
      <p:sp>
        <p:nvSpPr>
          <p:cNvPr id="73" name="Google Shape;1925;p269"/>
          <p:cNvSpPr/>
          <p:nvPr/>
        </p:nvSpPr>
        <p:spPr>
          <a:xfrm rot="10800000" flipH="1">
            <a:off x="2684796" y="3785578"/>
            <a:ext cx="1945882" cy="1242188"/>
          </a:xfrm>
          <a:custGeom>
            <a:avLst/>
            <a:gdLst/>
            <a:ahLst/>
            <a:cxnLst/>
            <a:rect l="l" t="t" r="r" b="b"/>
            <a:pathLst>
              <a:path w="1756474" h="1756474" extrusionOk="0">
                <a:moveTo>
                  <a:pt x="0" y="1756474"/>
                </a:moveTo>
                <a:lnTo>
                  <a:pt x="0" y="0"/>
                </a:lnTo>
                <a:lnTo>
                  <a:pt x="1756474" y="0"/>
                </a:lnTo>
              </a:path>
            </a:pathLst>
          </a:custGeom>
          <a:noFill/>
          <a:ln w="15875" cap="flat" cmpd="sng">
            <a:solidFill>
              <a:srgbClr val="47A3FF"/>
            </a:solidFill>
            <a:prstDash val="solid"/>
            <a:round/>
            <a:headEnd type="none" w="sm" len="sm"/>
            <a:tailEnd type="non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B008C-FB6C-49DC-AE52-FE21279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68786-CBC4-4E3C-98A0-C9B67E28C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96A933-D96E-463F-B2CE-050984A8A448}"/>
              </a:ext>
            </a:extLst>
          </p:cNvPr>
          <p:cNvSpPr txBox="1"/>
          <p:nvPr/>
        </p:nvSpPr>
        <p:spPr>
          <a:xfrm>
            <a:off x="838201" y="1016046"/>
            <a:ext cx="10494058" cy="668999"/>
          </a:xfrm>
          <a:prstGeom prst="rect">
            <a:avLst/>
          </a:prstGeom>
          <a:solidFill>
            <a:srgbClr val="3984A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Συνολικό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κόστος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νόσου: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Στην Ευρώπη, η μέση συνολική (δημόσια και ιδιωτική) δαπάνη (άμεση και έμμεση) για τη διαχείριση της Πολλαπλής Σκλήρυνσης ανέρχεται σε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40.303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 (23.707€ για την ήπια μορφή έως 59.611€ για τη σοβαρή)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4796BCC-1296-41EF-B3F4-7471E5705C7F}"/>
              </a:ext>
            </a:extLst>
          </p:cNvPr>
          <p:cNvSpPr txBox="1">
            <a:spLocks/>
          </p:cNvSpPr>
          <p:nvPr/>
        </p:nvSpPr>
        <p:spPr>
          <a:xfrm>
            <a:off x="686620" y="223485"/>
            <a:ext cx="10857680" cy="681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Η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έγκαιρη διάγνωση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και η καλύτερη διαχείριση της νόσου θα επιτρέψει τον περιορισμό της </a:t>
            </a:r>
            <a:r>
              <a:rPr kumimoji="0" lang="el-G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κοινωνικο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-οικονομικής επιβάρυνσης για τον ασθενή, την οικογένειά του και το σύστημα υγείας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96730-DB55-40D1-9624-A7A1D9301F8E}"/>
              </a:ext>
            </a:extLst>
          </p:cNvPr>
          <p:cNvSpPr txBox="1"/>
          <p:nvPr/>
        </p:nvSpPr>
        <p:spPr>
          <a:xfrm>
            <a:off x="6333424" y="1950776"/>
            <a:ext cx="5020374" cy="214732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Κόστος για τον ασθενή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Υψηλές ιδίες πληρωμές για τους ασθενείς και τις οικογένειές τους: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Το μέσο ετήσιο συνολικό ύψος των ιδίων πληρωμών ανέρχεται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σε 8.334€,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ενώ παρατηρείται αύξησή τους, καθώς αυξάνεται η βαρύτητα της νόσου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(6)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EAC83-8F82-60ED-5E66-3FB6FA0AA359}"/>
              </a:ext>
            </a:extLst>
          </p:cNvPr>
          <p:cNvSpPr txBox="1"/>
          <p:nvPr/>
        </p:nvSpPr>
        <p:spPr>
          <a:xfrm>
            <a:off x="838202" y="1950775"/>
            <a:ext cx="5408594" cy="21473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Σύστημα υγείας και πρόνοιας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Μέσο ετήσιο κόστος ανά ασθενή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26.118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 (48,4% για τις θεραπείες)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επιδείνωση της αναπηρίας σχετίζεται με σημαντικά αυξημένες οικονομικές επιπτώσεις της νόσου, οδηγώντας σε αύξηση κατά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40,7%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του άμεσα ιατρικού κόστους από την ήπια στη σοβαρή μορφή της νόσου, καθώς και αύξηση των </a:t>
            </a:r>
            <a:r>
              <a:rPr kumimoji="0" lang="el-G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προνοιακών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επιδομάτων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0E01-D1CA-7B08-0EE8-ECB6C0D9F5A8}"/>
              </a:ext>
            </a:extLst>
          </p:cNvPr>
          <p:cNvSpPr txBox="1"/>
          <p:nvPr/>
        </p:nvSpPr>
        <p:spPr>
          <a:xfrm>
            <a:off x="838201" y="4209027"/>
            <a:ext cx="5408594" cy="2147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Επιβάρυνση του οικογενειακού περιβάλλοντος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Φροντιστές: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7,3 ώρες/ημέρα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για παροχή βοήθειας στους ασθενείς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58,7%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των ασθενών δηλώνουν επιβαρυμένη οικονομική κατάσταση του νοικοκυριού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53,7%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αναφέρουν δυσκολίες στην κάλυψη των αναγκών του νοικοκυριού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58A0C-2A17-CC1B-F3A1-C8B565EC2423}"/>
              </a:ext>
            </a:extLst>
          </p:cNvPr>
          <p:cNvSpPr txBox="1"/>
          <p:nvPr/>
        </p:nvSpPr>
        <p:spPr>
          <a:xfrm>
            <a:off x="6333424" y="4209027"/>
            <a:ext cx="5020374" cy="21473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 prstMaterial="metal">
            <a:bevelT w="88900" h="88900"/>
          </a:sp3d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Απώλεια παραγωγικότητας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20,5%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των ασθενών δηλώνουν άνεργοι και το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30%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αυτών δε λαμβάνει επίδομα αναπηρίας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Απώλεια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22,5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ωρών εργασίας κατά μέσο όρο ανά εβδομάδα</a:t>
            </a:r>
          </a:p>
        </p:txBody>
      </p:sp>
    </p:spTree>
    <p:extLst>
      <p:ext uri="{BB962C8B-B14F-4D97-AF65-F5344CB8AC3E}">
        <p14:creationId xmlns:p14="http://schemas.microsoft.com/office/powerpoint/2010/main" val="187509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21DC-0D2A-47C8-A9FA-15D62228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54" y="209621"/>
            <a:ext cx="11026725" cy="612649"/>
          </a:xfrm>
        </p:spPr>
        <p:txBody>
          <a:bodyPr>
            <a:noAutofit/>
          </a:bodyPr>
          <a:lstStyle/>
          <a:p>
            <a:r>
              <a:rPr lang="el-GR" sz="2200" dirty="0"/>
              <a:t>Υπό την αιγίδα του Υπ. Υγείας η ΕΛΛ.Α.Ν.Α. ανέλαβε την πρωτοβουλία για τον σχεδιασμό και τη δημιουργία του Δικτύου Πολλαπλής Σκλήρυνσης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3735A6-1ED7-4F65-9F7D-26468CE31F32}"/>
              </a:ext>
            </a:extLst>
          </p:cNvPr>
          <p:cNvSpPr txBox="1"/>
          <p:nvPr/>
        </p:nvSpPr>
        <p:spPr>
          <a:xfrm>
            <a:off x="478654" y="969989"/>
            <a:ext cx="11026725" cy="24718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Υπό την αιγίδα του Υπουργείου Υγείας, η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ΕΛΛ.Α.ΝΑ.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στα πλαίσια υλοποίησης των καταστατικών της σκοπών, ανέλαβε την πρωτοβουλία για τον σχεδιασμό και την υλοποίηση του έργου: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srgbClr val="3E8E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“Βελτιώνοντας τη φροντίδα των ασθενών με Πολλαπλή Σκλήρυνση στην Ελλάδα Ανάπτυξη Δικτύου υπηρεσιών υγείας”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ανάπτυξη του Δικτύου θα αποτελέσει ένα ουσιαστικό βήμα στην περαιτέρω βελτίωση: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της οργάνωσης, επικοινωνίας και συνεργασίας των προσφερόμενων υπηρεσιών υγείας και φροντίδας για τη διαχείριση της νόσου στην χώρα μας,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της διαμόρφωσης του κατάλληλου περιβάλλοντος για την προώθηση της κλινικής και μεταφραστικής έρευνας για τη  νόσο στην Ελλάδα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της </a:t>
            </a: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ασθενοκεντρικής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606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προσέγγισης της νόσου με τη συνεργασία του θεράποντος ιατρού και της κοινότητας επαγγελματιών υγείας και φροντίδας του ασθενούς.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B0A404-DCBB-4ED3-B4EB-21EDA3C7C9B6}"/>
              </a:ext>
            </a:extLst>
          </p:cNvPr>
          <p:cNvGrpSpPr/>
          <p:nvPr/>
        </p:nvGrpSpPr>
        <p:grpSpPr>
          <a:xfrm>
            <a:off x="0" y="3928450"/>
            <a:ext cx="7166972" cy="2625358"/>
            <a:chOff x="331514" y="3839760"/>
            <a:chExt cx="7166972" cy="2625358"/>
          </a:xfrm>
        </p:grpSpPr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7C188DD9-9A15-4679-A9ED-9757CD8B439D}"/>
                </a:ext>
              </a:extLst>
            </p:cNvPr>
            <p:cNvSpPr txBox="1">
              <a:spLocks/>
            </p:cNvSpPr>
            <p:nvPr/>
          </p:nvSpPr>
          <p:spPr>
            <a:xfrm>
              <a:off x="1470477" y="3839760"/>
              <a:ext cx="4224425" cy="421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B526A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Ομάδα υλοποίησης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52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31">
              <a:extLst>
                <a:ext uri="{FF2B5EF4-FFF2-40B4-BE49-F238E27FC236}">
                  <a16:creationId xmlns:a16="http://schemas.microsoft.com/office/drawing/2014/main" id="{2B381641-3594-4187-B3B6-8A505F68E2B4}"/>
                </a:ext>
              </a:extLst>
            </p:cNvPr>
            <p:cNvGrpSpPr/>
            <p:nvPr/>
          </p:nvGrpSpPr>
          <p:grpSpPr>
            <a:xfrm>
              <a:off x="331514" y="4256175"/>
              <a:ext cx="3945312" cy="2208943"/>
              <a:chOff x="475585" y="691378"/>
              <a:chExt cx="3887531" cy="216549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FC2D73-873C-46CF-9DE8-AD19D6B6FEC9}"/>
                  </a:ext>
                </a:extLst>
              </p:cNvPr>
              <p:cNvSpPr/>
              <p:nvPr/>
            </p:nvSpPr>
            <p:spPr>
              <a:xfrm>
                <a:off x="475585" y="691378"/>
                <a:ext cx="3887531" cy="413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8E9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Επιστημονικός Φορέας</a:t>
                </a:r>
              </a:p>
            </p:txBody>
          </p:sp>
          <p:grpSp>
            <p:nvGrpSpPr>
              <p:cNvPr id="6" name="Group 33">
                <a:extLst>
                  <a:ext uri="{FF2B5EF4-FFF2-40B4-BE49-F238E27FC236}">
                    <a16:creationId xmlns:a16="http://schemas.microsoft.com/office/drawing/2014/main" id="{16F6C4B4-6A83-45C6-ACE9-D1BFD0833EB1}"/>
                  </a:ext>
                </a:extLst>
              </p:cNvPr>
              <p:cNvGrpSpPr/>
              <p:nvPr/>
            </p:nvGrpSpPr>
            <p:grpSpPr>
              <a:xfrm>
                <a:off x="893395" y="1173840"/>
                <a:ext cx="3051911" cy="1683033"/>
                <a:chOff x="3046709" y="1971560"/>
                <a:chExt cx="3051911" cy="168303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ACB9517-BCC8-47C2-9A0C-8617FB7F07F3}"/>
                    </a:ext>
                  </a:extLst>
                </p:cNvPr>
                <p:cNvSpPr/>
                <p:nvPr/>
              </p:nvSpPr>
              <p:spPr>
                <a:xfrm>
                  <a:off x="3046709" y="1971560"/>
                  <a:ext cx="3051911" cy="16828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pic>
              <p:nvPicPr>
                <p:cNvPr id="36" name="Picture 2" descr="Η ΑΚΑΔΗΜΙΑ">
                  <a:extLst>
                    <a:ext uri="{FF2B5EF4-FFF2-40B4-BE49-F238E27FC236}">
                      <a16:creationId xmlns:a16="http://schemas.microsoft.com/office/drawing/2014/main" id="{3E5C38A7-E535-4FF9-AB84-A65DBE345B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1181" y="2019965"/>
                  <a:ext cx="1642967" cy="16346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" name="Group 36">
              <a:extLst>
                <a:ext uri="{FF2B5EF4-FFF2-40B4-BE49-F238E27FC236}">
                  <a16:creationId xmlns:a16="http://schemas.microsoft.com/office/drawing/2014/main" id="{A3385841-3A67-41F6-B208-8821BB2CB376}"/>
                </a:ext>
              </a:extLst>
            </p:cNvPr>
            <p:cNvGrpSpPr/>
            <p:nvPr/>
          </p:nvGrpSpPr>
          <p:grpSpPr>
            <a:xfrm>
              <a:off x="3977197" y="4261281"/>
              <a:ext cx="3521289" cy="2203671"/>
              <a:chOff x="6302931" y="691378"/>
              <a:chExt cx="3469718" cy="216032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AD5C0AB-0552-48DF-AB59-CF7E0FE712AE}"/>
                  </a:ext>
                </a:extLst>
              </p:cNvPr>
              <p:cNvSpPr/>
              <p:nvPr/>
            </p:nvSpPr>
            <p:spPr>
              <a:xfrm>
                <a:off x="6483210" y="691378"/>
                <a:ext cx="3289439" cy="413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8E99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Τεχνικός Σύμβουλος	 </a:t>
                </a:r>
              </a:p>
            </p:txBody>
          </p:sp>
          <p:grpSp>
            <p:nvGrpSpPr>
              <p:cNvPr id="8" name="Group 38">
                <a:extLst>
                  <a:ext uri="{FF2B5EF4-FFF2-40B4-BE49-F238E27FC236}">
                    <a16:creationId xmlns:a16="http://schemas.microsoft.com/office/drawing/2014/main" id="{DE2D1A4E-614D-4C9E-88C8-60A14CE0EDF8}"/>
                  </a:ext>
                </a:extLst>
              </p:cNvPr>
              <p:cNvGrpSpPr/>
              <p:nvPr/>
            </p:nvGrpSpPr>
            <p:grpSpPr>
              <a:xfrm>
                <a:off x="6302931" y="1168838"/>
                <a:ext cx="3051911" cy="1682867"/>
                <a:chOff x="6302931" y="1145934"/>
                <a:chExt cx="3051911" cy="1682867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1959B32-5EEC-4204-8C65-81880E072556}"/>
                    </a:ext>
                  </a:extLst>
                </p:cNvPr>
                <p:cNvSpPr/>
                <p:nvPr/>
              </p:nvSpPr>
              <p:spPr>
                <a:xfrm>
                  <a:off x="6302931" y="1145934"/>
                  <a:ext cx="3051911" cy="16828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pic>
              <p:nvPicPr>
                <p:cNvPr id="41" name="Picture 40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558555FE-C0C6-4EA1-BF53-072FE2D7CA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12" t="12787" r="3410" b="8986"/>
                <a:stretch/>
              </p:blipFill>
              <p:spPr>
                <a:xfrm>
                  <a:off x="6483210" y="1671436"/>
                  <a:ext cx="2484716" cy="48626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7" name="Rectangle 3"/>
          <p:cNvSpPr/>
          <p:nvPr/>
        </p:nvSpPr>
        <p:spPr>
          <a:xfrm>
            <a:off x="7135479" y="4596066"/>
            <a:ext cx="48735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Επιστημονικός Υπεύθυνος: 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Νικόλαος Γρηγοριάδης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Καθηγητής Νευρολογίας, ΑΠΘ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Διευθυντής, Β’ Νευρολογική Κλινική, ΑΧΕΠΑ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Επικεφαλής, Κέντρο Πολλαπλής Σκλήρυνσης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Επικεφαλής, Εργαστήριο Πειραματικής Νευρολογίας και Νευροανοσολογίας</a:t>
            </a:r>
          </a:p>
        </p:txBody>
      </p:sp>
    </p:spTree>
    <p:extLst>
      <p:ext uri="{BB962C8B-B14F-4D97-AF65-F5344CB8AC3E}">
        <p14:creationId xmlns:p14="http://schemas.microsoft.com/office/powerpoint/2010/main" val="17025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0A32EB3-6E5F-4F85-B49D-EF7085D64C3F}"/>
              </a:ext>
            </a:extLst>
          </p:cNvPr>
          <p:cNvGraphicFramePr>
            <a:graphicFrameLocks/>
          </p:cNvGraphicFramePr>
          <p:nvPr/>
        </p:nvGraphicFramePr>
        <p:xfrm>
          <a:off x="1102828" y="1333500"/>
          <a:ext cx="9986344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4F2C34A2-B5F5-4685-B912-9F929CCA3BD2}"/>
              </a:ext>
            </a:extLst>
          </p:cNvPr>
          <p:cNvSpPr txBox="1">
            <a:spLocks/>
          </p:cNvSpPr>
          <p:nvPr/>
        </p:nvSpPr>
        <p:spPr>
          <a:xfrm>
            <a:off x="603660" y="146051"/>
            <a:ext cx="11054940" cy="89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Το Δίκτυο θα περιορίσει τα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οργανωτικά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οικονομικά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και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γεωγραφικά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31465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εμπόδια που δυσχεραίνουν την έγκαιρη πρόσβαση στις υπηρεσίες υγείας και τη συμμόρφωση των ασθενών</a:t>
            </a:r>
          </a:p>
        </p:txBody>
      </p:sp>
    </p:spTree>
    <p:extLst>
      <p:ext uri="{BB962C8B-B14F-4D97-AF65-F5344CB8AC3E}">
        <p14:creationId xmlns:p14="http://schemas.microsoft.com/office/powerpoint/2010/main" val="184227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atient Centricity in Pharmaceutical Digital Marketing - Krystyna Trushyna  - Pharma Ecommerce Strateg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01" y="3463351"/>
            <a:ext cx="1556869" cy="10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3627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828027" y="1858444"/>
            <a:ext cx="225645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Ολοκληρωμένη συνδιαχείριση της νόσου μεταξύ των διαφόρων βαθμίδων φροντίδας υγείας (Α’ βάθμια-Β’ βάθμια-Γ’ βάθμια)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Συλλογή και ανάλυση συγκεντρωτικών δεδομένων για τη νόσο σε εθνικό επίπεδο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Εκπαίδευση επαγγελματιών υγείας και ασθενών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8668139" y="6248982"/>
            <a:ext cx="2395635" cy="550503"/>
          </a:xfrm>
          <a:prstGeom prst="curvedUpArrow">
            <a:avLst/>
          </a:prstGeom>
          <a:solidFill>
            <a:srgbClr val="ED8B00"/>
          </a:solidFill>
          <a:ln w="25400" cap="flat" cmpd="sng" algn="ctr">
            <a:solidFill>
              <a:srgbClr val="ED8B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28436" y="4572996"/>
            <a:ext cx="22564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Βασική και κλινική έρευνα πάνω στη νόσο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Παροχή εξειδικευμένων και πρωτοποριακών μεθόδων διάγνωσης και παρακολούθησης μέσα από εγχώρια και διεθνή προγράμματα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Φαρμακοβιομηχαν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ί</a:t>
            </a: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α – </a:t>
            </a:r>
            <a:r>
              <a:rPr kumimoji="0" lang="el-G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Φαρμακευτικές εταιρίες</a:t>
            </a: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Block Arc 25"/>
          <p:cNvSpPr/>
          <p:nvPr/>
        </p:nvSpPr>
        <p:spPr>
          <a:xfrm rot="16200000">
            <a:off x="1935403" y="3544093"/>
            <a:ext cx="2528645" cy="914400"/>
          </a:xfrm>
          <a:prstGeom prst="blockArc">
            <a:avLst/>
          </a:prstGeom>
          <a:gradFill rotWithShape="1">
            <a:gsLst>
              <a:gs pos="0">
                <a:srgbClr val="FFC72C">
                  <a:tint val="50000"/>
                  <a:satMod val="300000"/>
                </a:srgbClr>
              </a:gs>
              <a:gs pos="35000">
                <a:srgbClr val="FFC72C">
                  <a:tint val="37000"/>
                  <a:satMod val="300000"/>
                </a:srgbClr>
              </a:gs>
              <a:gs pos="100000">
                <a:srgbClr val="FFC72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72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Block Arc 26"/>
          <p:cNvSpPr/>
          <p:nvPr/>
        </p:nvSpPr>
        <p:spPr>
          <a:xfrm rot="10800000">
            <a:off x="4572667" y="5767206"/>
            <a:ext cx="3046664" cy="914400"/>
          </a:xfrm>
          <a:prstGeom prst="blockArc">
            <a:avLst/>
          </a:prstGeom>
          <a:solidFill>
            <a:srgbClr val="FFC72C"/>
          </a:solidFill>
          <a:ln w="25400" cap="flat" cmpd="sng" algn="ctr">
            <a:solidFill>
              <a:srgbClr val="FFC7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Curved Down Arrow 27"/>
          <p:cNvSpPr/>
          <p:nvPr/>
        </p:nvSpPr>
        <p:spPr>
          <a:xfrm flipH="1">
            <a:off x="1175657" y="1146859"/>
            <a:ext cx="2638512" cy="569479"/>
          </a:xfrm>
          <a:prstGeom prst="curvedDownArrow">
            <a:avLst/>
          </a:prstGeom>
          <a:solidFill>
            <a:srgbClr val="ED8B00"/>
          </a:solidFill>
          <a:ln w="25400" cap="flat" cmpd="sng" algn="ctr">
            <a:solidFill>
              <a:srgbClr val="ED8B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urved Up Arrow 28"/>
          <p:cNvSpPr/>
          <p:nvPr/>
        </p:nvSpPr>
        <p:spPr>
          <a:xfrm flipH="1">
            <a:off x="1175657" y="6224406"/>
            <a:ext cx="2348201" cy="550503"/>
          </a:xfrm>
          <a:prstGeom prst="curvedUpArrow">
            <a:avLst/>
          </a:prstGeom>
          <a:solidFill>
            <a:srgbClr val="ED8B00"/>
          </a:solidFill>
          <a:ln w="25400" cap="flat" cmpd="sng" algn="ctr">
            <a:solidFill>
              <a:srgbClr val="ED8B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461" y="1841206"/>
            <a:ext cx="220615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Νευρολόγοι (θεράπων ιατρός), ΠΦΥ, ιατροί ειδικοτήτων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Εργαστηριακές και διαγνωστικές υπηρεσίες υγείας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Κατ’ </a:t>
            </a:r>
            <a:r>
              <a:rPr kumimoji="0" lang="el-G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οίκον</a:t>
            </a: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 φροντίδα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Κοινωνική επανένταξη και επαγγελματική υποστήριξη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Κοινωνική και οικονομική στήριξη στους ασθενείς με αναπηρία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Block Arc 30"/>
          <p:cNvSpPr/>
          <p:nvPr/>
        </p:nvSpPr>
        <p:spPr>
          <a:xfrm rot="10800000" flipV="1">
            <a:off x="4544848" y="1295587"/>
            <a:ext cx="3046664" cy="841501"/>
          </a:xfrm>
          <a:prstGeom prst="blockArc">
            <a:avLst/>
          </a:prstGeom>
          <a:solidFill>
            <a:srgbClr val="FFC72C"/>
          </a:solidFill>
          <a:ln w="25400" cap="flat" cmpd="sng" algn="ctr">
            <a:solidFill>
              <a:srgbClr val="FFC7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Block Arc 31"/>
          <p:cNvSpPr/>
          <p:nvPr/>
        </p:nvSpPr>
        <p:spPr>
          <a:xfrm rot="16200000" flipV="1">
            <a:off x="7737070" y="3529707"/>
            <a:ext cx="2528645" cy="943170"/>
          </a:xfrm>
          <a:prstGeom prst="blockArc">
            <a:avLst/>
          </a:prstGeom>
          <a:gradFill rotWithShape="1">
            <a:gsLst>
              <a:gs pos="0">
                <a:srgbClr val="FFC72C">
                  <a:tint val="50000"/>
                  <a:satMod val="300000"/>
                </a:srgbClr>
              </a:gs>
              <a:gs pos="35000">
                <a:srgbClr val="FFC72C">
                  <a:tint val="37000"/>
                  <a:satMod val="300000"/>
                </a:srgbClr>
              </a:gs>
              <a:gs pos="100000">
                <a:srgbClr val="FFC72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72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673" y="4560665"/>
            <a:ext cx="22564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Συμμετοχή στους οργανισμούς λήψης αποφάσεων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Ενεργό ρόλο στην προώθηση της κλινικής έρευνας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Devanagari" panose="02040503050201020203" pitchFamily="18" charset="0"/>
              </a:rPr>
              <a:t>Εκπαίδευση ασθενών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Devanagari" panose="02040503050201020203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27A7326-D113-48A0-9194-A830A864F238}"/>
              </a:ext>
            </a:extLst>
          </p:cNvPr>
          <p:cNvSpPr txBox="1">
            <a:spLocks/>
          </p:cNvSpPr>
          <p:nvPr/>
        </p:nvSpPr>
        <p:spPr>
          <a:xfrm>
            <a:off x="476846" y="278514"/>
            <a:ext cx="10246676" cy="7940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Ασθενοκεντρική προσέγγιση στην ΠΣ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5" name="Picture 2" descr="Η ΑΚΑΔΗΜΙ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55" y="116594"/>
            <a:ext cx="1438083" cy="14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rved Down Arrow 35"/>
          <p:cNvSpPr/>
          <p:nvPr/>
        </p:nvSpPr>
        <p:spPr>
          <a:xfrm>
            <a:off x="8429712" y="1146860"/>
            <a:ext cx="2634062" cy="569479"/>
          </a:xfrm>
          <a:prstGeom prst="curvedDownArrow">
            <a:avLst/>
          </a:prstGeom>
          <a:solidFill>
            <a:srgbClr val="ED8B00"/>
          </a:solidFill>
          <a:ln w="25400" cap="flat" cmpd="sng" algn="ctr">
            <a:solidFill>
              <a:srgbClr val="ED8B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C9D797-299C-4017-8643-D90843957726}"/>
              </a:ext>
            </a:extLst>
          </p:cNvPr>
          <p:cNvSpPr txBox="1"/>
          <p:nvPr/>
        </p:nvSpPr>
        <p:spPr>
          <a:xfrm>
            <a:off x="4831185" y="949056"/>
            <a:ext cx="3179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srgbClr val="ED8B00">
                    <a:lumMod val="50000"/>
                  </a:srgbClr>
                </a:solidFill>
                <a:effectLst/>
                <a:uLnTx/>
                <a:uFillTx/>
              </a:rPr>
              <a:t>Εν δυνάμει, μέλη του Δικτύου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ED8B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12" y="6513299"/>
            <a:ext cx="88057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ΕΛΛΑΝΑ, Βελτιώνοντας τη φροντίδα των ασθενών με Πολλαπλή Σκλήρυνση στην Ελλάδα, Ανάπτυξη Δικτύου υπηρεσιών υγείας</a:t>
            </a:r>
          </a:p>
        </p:txBody>
      </p:sp>
    </p:spTree>
    <p:extLst>
      <p:ext uri="{BB962C8B-B14F-4D97-AF65-F5344CB8AC3E}">
        <p14:creationId xmlns:p14="http://schemas.microsoft.com/office/powerpoint/2010/main" val="1979553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Roche">
  <a:themeElements>
    <a:clrScheme name="Roche NCM Madrid 2019">
      <a:dk1>
        <a:srgbClr val="000000"/>
      </a:dk1>
      <a:lt1>
        <a:srgbClr val="FFFFFF"/>
      </a:lt1>
      <a:dk2>
        <a:srgbClr val="B1B3B3"/>
      </a:dk2>
      <a:lt2>
        <a:srgbClr val="ED8B00"/>
      </a:lt2>
      <a:accent1>
        <a:srgbClr val="ED8B00"/>
      </a:accent1>
      <a:accent2>
        <a:srgbClr val="E30049"/>
      </a:accent2>
      <a:accent3>
        <a:srgbClr val="FFC72C"/>
      </a:accent3>
      <a:accent4>
        <a:srgbClr val="A05EB5"/>
      </a:accent4>
      <a:accent5>
        <a:srgbClr val="00965E"/>
      </a:accent5>
      <a:accent6>
        <a:srgbClr val="0066CC"/>
      </a:accent6>
      <a:hlink>
        <a:srgbClr val="0066CC"/>
      </a:hlink>
      <a:folHlink>
        <a:srgbClr val="E400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Blank TRAINING Presentation ">
  <a:themeElements>
    <a:clrScheme name="Genzyme">
      <a:dk1>
        <a:srgbClr val="000000"/>
      </a:dk1>
      <a:lt1>
        <a:srgbClr val="FFFFFF"/>
      </a:lt1>
      <a:dk2>
        <a:srgbClr val="CBD7EB"/>
      </a:dk2>
      <a:lt2>
        <a:srgbClr val="E7ECF5"/>
      </a:lt2>
      <a:accent1>
        <a:srgbClr val="0078C9"/>
      </a:accent1>
      <a:accent2>
        <a:srgbClr val="4D4E53"/>
      </a:accent2>
      <a:accent3>
        <a:srgbClr val="66BC29"/>
      </a:accent3>
      <a:accent4>
        <a:srgbClr val="B71F63"/>
      </a:accent4>
      <a:accent5>
        <a:srgbClr val="BCD3E1"/>
      </a:accent5>
      <a:accent6>
        <a:srgbClr val="2D2D8A"/>
      </a:accent6>
      <a:hlink>
        <a:srgbClr val="008CD2"/>
      </a:hlink>
      <a:folHlink>
        <a:srgbClr val="B71F6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bg1"/>
          </a:solidFill>
          <a:round/>
          <a:headEnd/>
          <a:tailEnd type="triangle" w="med" len="med"/>
        </a:ln>
        <a:effectLst/>
      </a:spPr>
      <a:bodyPr rtlCol="0" anchor="ctr"/>
      <a:lstStyle>
        <a:defPPr algn="ctr">
          <a:defRPr sz="1000" b="1" dirty="0">
            <a:solidFill>
              <a:srgbClr val="FFFFFF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TRAINING Presentation ">
  <a:themeElements>
    <a:clrScheme name="Genzyme">
      <a:dk1>
        <a:srgbClr val="000000"/>
      </a:dk1>
      <a:lt1>
        <a:srgbClr val="FFFFFF"/>
      </a:lt1>
      <a:dk2>
        <a:srgbClr val="CBD7EB"/>
      </a:dk2>
      <a:lt2>
        <a:srgbClr val="E7ECF5"/>
      </a:lt2>
      <a:accent1>
        <a:srgbClr val="0078C9"/>
      </a:accent1>
      <a:accent2>
        <a:srgbClr val="4D4E53"/>
      </a:accent2>
      <a:accent3>
        <a:srgbClr val="66BC29"/>
      </a:accent3>
      <a:accent4>
        <a:srgbClr val="B71F63"/>
      </a:accent4>
      <a:accent5>
        <a:srgbClr val="BCD3E1"/>
      </a:accent5>
      <a:accent6>
        <a:srgbClr val="2D2D8A"/>
      </a:accent6>
      <a:hlink>
        <a:srgbClr val="008CD2"/>
      </a:hlink>
      <a:folHlink>
        <a:srgbClr val="B71F6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bg1"/>
          </a:solidFill>
          <a:round/>
          <a:headEnd/>
          <a:tailEnd type="triangle" w="med" len="med"/>
        </a:ln>
        <a:effectLst/>
      </a:spPr>
      <a:bodyPr rtlCol="0" anchor="ctr"/>
      <a:lstStyle>
        <a:defPPr algn="ctr">
          <a:defRPr sz="1000" b="1" dirty="0">
            <a:solidFill>
              <a:srgbClr val="FFFFFF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x Summary 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3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9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marL="111125" indent="-111125" defTabSz="1019175">
          <a:lnSpc>
            <a:spcPts val="1200"/>
          </a:lnSpc>
          <a:spcBef>
            <a:spcPts val="0"/>
          </a:spcBef>
          <a:spcAft>
            <a:spcPts val="600"/>
          </a:spcAft>
          <a:buClr>
            <a:schemeClr val="bg1"/>
          </a:buClr>
          <a:buSzPct val="70000"/>
          <a:buFont typeface="Arial" panose="020B0604020202020204" pitchFamily="34" charset="0"/>
          <a:buChar char="►"/>
          <a:defRPr sz="900" dirty="0" err="1" smtClean="0">
            <a:latin typeface="+mn-lt"/>
          </a:defRPr>
        </a:defPPr>
      </a:lstStyle>
    </a:txDef>
  </a:objectDefaults>
  <a:extraClrSchemeLst>
    <a:extraClrScheme>
      <a:clrScheme name="EY 2015 colors">
        <a:dk1>
          <a:srgbClr val="000000"/>
        </a:dk1>
        <a:lt1>
          <a:srgbClr val="646464"/>
        </a:lt1>
        <a:dk2>
          <a:srgbClr val="FFFFFF"/>
        </a:dk2>
        <a:lt2>
          <a:srgbClr val="333333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Y A4 Proposal Landscape.potx" id="{3EECE2C7-14FA-4C94-A7D2-D0E284E38E2F}" vid="{F03ECF2B-210F-4D58-BC36-DD2FA5F5C203}"/>
    </a:ext>
  </a:extLst>
</a:theme>
</file>

<file path=ppt/theme/theme4.xml><?xml version="1.0" encoding="utf-8"?>
<a:theme xmlns:a="http://schemas.openxmlformats.org/drawingml/2006/main" name="3_Ex Summary 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3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9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marL="111125" indent="-111125" defTabSz="1019175">
          <a:lnSpc>
            <a:spcPts val="1200"/>
          </a:lnSpc>
          <a:spcBef>
            <a:spcPts val="0"/>
          </a:spcBef>
          <a:spcAft>
            <a:spcPts val="600"/>
          </a:spcAft>
          <a:buClr>
            <a:schemeClr val="bg1"/>
          </a:buClr>
          <a:buSzPct val="70000"/>
          <a:buFont typeface="Arial" panose="020B0604020202020204" pitchFamily="34" charset="0"/>
          <a:buChar char="►"/>
          <a:defRPr sz="900" dirty="0" err="1" smtClean="0">
            <a:latin typeface="+mn-lt"/>
          </a:defRPr>
        </a:defPPr>
      </a:lstStyle>
    </a:txDef>
  </a:objectDefaults>
  <a:extraClrSchemeLst>
    <a:extraClrScheme>
      <a:clrScheme name="EY 2015 colors">
        <a:dk1>
          <a:srgbClr val="000000"/>
        </a:dk1>
        <a:lt1>
          <a:srgbClr val="646464"/>
        </a:lt1>
        <a:dk2>
          <a:srgbClr val="FFFFFF"/>
        </a:dk2>
        <a:lt2>
          <a:srgbClr val="333333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Y A4 Proposal Landscape.potx" id="{3EECE2C7-14FA-4C94-A7D2-D0E284E38E2F}" vid="{F03ECF2B-210F-4D58-BC36-DD2FA5F5C203}"/>
    </a:ext>
  </a:extLst>
</a:theme>
</file>

<file path=ppt/theme/theme5.xml><?xml version="1.0" encoding="utf-8"?>
<a:theme xmlns:a="http://schemas.openxmlformats.org/drawingml/2006/main" name="3_Office Theme">
  <a:themeElements>
    <a:clrScheme name="IGPIA - Theme 15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4DADB5"/>
      </a:accent1>
      <a:accent2>
        <a:srgbClr val="3984A3"/>
      </a:accent2>
      <a:accent3>
        <a:srgbClr val="2B526A"/>
      </a:accent3>
      <a:accent4>
        <a:srgbClr val="6C88B7"/>
      </a:accent4>
      <a:accent5>
        <a:srgbClr val="4C5974"/>
      </a:accent5>
      <a:accent6>
        <a:srgbClr val="303942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6_Ex Summary 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3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9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marL="111125" indent="-111125" defTabSz="1019175">
          <a:lnSpc>
            <a:spcPts val="1200"/>
          </a:lnSpc>
          <a:spcBef>
            <a:spcPts val="0"/>
          </a:spcBef>
          <a:spcAft>
            <a:spcPts val="600"/>
          </a:spcAft>
          <a:buClr>
            <a:schemeClr val="bg1"/>
          </a:buClr>
          <a:buSzPct val="70000"/>
          <a:buFont typeface="Arial" panose="020B0604020202020204" pitchFamily="34" charset="0"/>
          <a:buChar char="►"/>
          <a:defRPr sz="900" dirty="0" err="1" smtClean="0">
            <a:latin typeface="+mn-lt"/>
          </a:defRPr>
        </a:defPPr>
      </a:lstStyle>
    </a:txDef>
  </a:objectDefaults>
  <a:extraClrSchemeLst>
    <a:extraClrScheme>
      <a:clrScheme name="EY 2015 colors">
        <a:dk1>
          <a:srgbClr val="000000"/>
        </a:dk1>
        <a:lt1>
          <a:srgbClr val="646464"/>
        </a:lt1>
        <a:dk2>
          <a:srgbClr val="FFFFFF"/>
        </a:dk2>
        <a:lt2>
          <a:srgbClr val="333333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Y A4 Proposal Landscape.potx" id="{3EECE2C7-14FA-4C94-A7D2-D0E284E38E2F}" vid="{F03ECF2B-210F-4D58-BC36-DD2FA5F5C203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3291"/>
      </a:accent1>
      <a:accent2>
        <a:srgbClr val="A5CD50"/>
      </a:accent2>
      <a:accent3>
        <a:srgbClr val="0F69AF"/>
      </a:accent3>
      <a:accent4>
        <a:srgbClr val="808080"/>
      </a:accent4>
      <a:accent5>
        <a:srgbClr val="503291"/>
      </a:accent5>
      <a:accent6>
        <a:srgbClr val="A5CD50"/>
      </a:accent6>
      <a:hlink>
        <a:srgbClr val="503291"/>
      </a:hlink>
      <a:folHlink>
        <a:srgbClr val="50329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0ED25CD5757014195F680BC299C26CE" ma:contentTypeVersion="14" ma:contentTypeDescription="Δημιουργία νέου εγγράφου" ma:contentTypeScope="" ma:versionID="be95957e5e712b28ae90cfdfef7ee71b">
  <xsd:schema xmlns:xsd="http://www.w3.org/2001/XMLSchema" xmlns:xs="http://www.w3.org/2001/XMLSchema" xmlns:p="http://schemas.microsoft.com/office/2006/metadata/properties" xmlns:ns2="3ea1fac3-d707-4491-94c4-5f2c05124e6f" xmlns:ns3="fd8c5647-c8f6-45fb-b444-40ef5983c8d0" targetNamespace="http://schemas.microsoft.com/office/2006/metadata/properties" ma:root="true" ma:fieldsID="d59ae3b708680086d4d3b746b74f97ed" ns2:_="" ns3:_="">
    <xsd:import namespace="3ea1fac3-d707-4491-94c4-5f2c05124e6f"/>
    <xsd:import namespace="fd8c5647-c8f6-45fb-b444-40ef5983c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1fac3-d707-4491-94c4-5f2c05124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c3cb2896-a400-4c7f-996f-c93aaecc9c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c5647-c8f6-45fb-b444-40ef5983c8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26bc7e9-99c1-4714-9b3c-a20abb4aab34}" ma:internalName="TaxCatchAll" ma:showField="CatchAllData" ma:web="fd8c5647-c8f6-45fb-b444-40ef5983c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B11EC5-49A0-4D9E-B342-A890D75B3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1fac3-d707-4491-94c4-5f2c05124e6f"/>
    <ds:schemaRef ds:uri="fd8c5647-c8f6-45fb-b444-40ef5983c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44DDA7-F7F4-4044-B9D9-FC073B503F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1925</Words>
  <Application>Microsoft Macintosh PowerPoint</Application>
  <PresentationFormat>Widescreen</PresentationFormat>
  <Paragraphs>242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8" baseType="lpstr">
      <vt:lpstr>Adobe Devanagari</vt:lpstr>
      <vt:lpstr>Arial</vt:lpstr>
      <vt:lpstr>Calibri</vt:lpstr>
      <vt:lpstr>Calibri Light</vt:lpstr>
      <vt:lpstr>Charis SIL</vt:lpstr>
      <vt:lpstr>EYInterstate</vt:lpstr>
      <vt:lpstr>EYInterstate Light</vt:lpstr>
      <vt:lpstr>Georgia</vt:lpstr>
      <vt:lpstr>Gilroy</vt:lpstr>
      <vt:lpstr>Helvetica</vt:lpstr>
      <vt:lpstr>Imago</vt:lpstr>
      <vt:lpstr>Lato</vt:lpstr>
      <vt:lpstr>Lato </vt:lpstr>
      <vt:lpstr>Lato Light</vt:lpstr>
      <vt:lpstr>Poppins</vt:lpstr>
      <vt:lpstr>Symbol</vt:lpstr>
      <vt:lpstr>Verdana</vt:lpstr>
      <vt:lpstr>Wingdings</vt:lpstr>
      <vt:lpstr>1_Roche</vt:lpstr>
      <vt:lpstr>2_Blank TRAINING Presentation </vt:lpstr>
      <vt:lpstr>2_Ex Summary </vt:lpstr>
      <vt:lpstr>3_Ex Summary </vt:lpstr>
      <vt:lpstr>3_Office Theme</vt:lpstr>
      <vt:lpstr>6_Ex Summary </vt:lpstr>
      <vt:lpstr>2_Office Theme</vt:lpstr>
      <vt:lpstr>1_Office Theme</vt:lpstr>
      <vt:lpstr>Office Theme</vt:lpstr>
      <vt:lpstr>3_Blank TRAINING Presentation </vt:lpstr>
      <vt:lpstr>9_Office Theme</vt:lpstr>
      <vt:lpstr>think-cell Slide</vt:lpstr>
      <vt:lpstr> Unmet Needs in Multiple Sclerosis management      </vt:lpstr>
      <vt:lpstr>Συμπτώματα  της νόσου</vt:lpstr>
      <vt:lpstr>Πολλαπλή Σκλήρυνση (ΠΣ)</vt:lpstr>
      <vt:lpstr>Η υποστήριξη των 21.218 Ελλήνων ασθενών και των φροντιστών είναι απαραίτητη καθώς πλήττονται σημαντικά νέα άτομα σε αναπαραγωγική ηλικία και οι οικογένειές τους</vt:lpstr>
      <vt:lpstr>The journey of our MS patients</vt:lpstr>
      <vt:lpstr>PowerPoint Presentation</vt:lpstr>
      <vt:lpstr>Υπό την αιγίδα του Υπ. Υγείας η ΕΛΛ.Α.Ν.Α. ανέλαβε την πρωτοβουλία για τον σχεδιασμό και τη δημιουργία του Δικτύου Πολλαπλής Σκλήρυνσης</vt:lpstr>
      <vt:lpstr>PowerPoint Presentation</vt:lpstr>
      <vt:lpstr>PowerPoint Presentation</vt:lpstr>
      <vt:lpstr>Το Δίκτυο των 14 Κέντρων Πολλαπλής Σκλήρυνσης θα καλύψει τις ανάγκες του πληθυσμού διασφαλίζοντας ισότιμη και έγκαιρη πρόσβαση σε ποιοτικές υπηρεσίες υγείας και φροντίδας</vt:lpstr>
      <vt:lpstr>PowerPoint Presentation</vt:lpstr>
      <vt:lpstr>Το όραμα μας για την «Κατ’ οίκον θεραπεία για ασθενείς με Πολλαπλή Σκλήρυνση»</vt:lpstr>
      <vt:lpstr>Multiple Sclerosis: pathogenesis</vt:lpstr>
      <vt:lpstr>Multiple Sclerosis: pathogenesis</vt:lpstr>
      <vt:lpstr>Treating and controlling relapses only partially addresses  MS pathology and disease progression</vt:lpstr>
      <vt:lpstr>Multiple Sclerosis: pathogenesis and treatment targets</vt:lpstr>
      <vt:lpstr>PowerPoint Presentation</vt:lpstr>
      <vt:lpstr>PowerPoint Presentation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Kogkas, Stergios {MWJB~Athens}</dc:creator>
  <cp:lastModifiedBy>ΓΡΗΓΟΡΙΑΔΗΣ ΝΙΚΟΛΑΟΣ</cp:lastModifiedBy>
  <cp:revision>120</cp:revision>
  <dcterms:created xsi:type="dcterms:W3CDTF">2022-09-12T14:38:04Z</dcterms:created>
  <dcterms:modified xsi:type="dcterms:W3CDTF">2024-11-04T23:57:23Z</dcterms:modified>
</cp:coreProperties>
</file>